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8" r:id="rId2"/>
    <p:sldId id="259" r:id="rId3"/>
    <p:sldId id="301" r:id="rId4"/>
    <p:sldId id="337" r:id="rId5"/>
    <p:sldId id="338" r:id="rId6"/>
    <p:sldId id="339" r:id="rId7"/>
    <p:sldId id="340" r:id="rId8"/>
    <p:sldId id="265" r:id="rId9"/>
    <p:sldId id="266" r:id="rId10"/>
    <p:sldId id="343" r:id="rId11"/>
    <p:sldId id="268" r:id="rId12"/>
    <p:sldId id="269" r:id="rId13"/>
    <p:sldId id="270" r:id="rId14"/>
    <p:sldId id="298" r:id="rId15"/>
    <p:sldId id="308" r:id="rId16"/>
    <p:sldId id="271" r:id="rId17"/>
    <p:sldId id="272" r:id="rId18"/>
    <p:sldId id="273" r:id="rId19"/>
    <p:sldId id="320" r:id="rId20"/>
    <p:sldId id="344" r:id="rId21"/>
    <p:sldId id="345" r:id="rId22"/>
    <p:sldId id="346" r:id="rId23"/>
    <p:sldId id="275" r:id="rId24"/>
    <p:sldId id="336" r:id="rId25"/>
    <p:sldId id="333" r:id="rId26"/>
    <p:sldId id="341" r:id="rId27"/>
    <p:sldId id="342" r:id="rId28"/>
    <p:sldId id="292" r:id="rId29"/>
    <p:sldId id="300" r:id="rId30"/>
    <p:sldId id="332"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4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4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4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4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48" charset="0"/>
        <a:ea typeface="+mn-ea"/>
        <a:cs typeface="+mn-cs"/>
      </a:defRPr>
    </a:lvl5pPr>
    <a:lvl6pPr marL="2286000" algn="l" defTabSz="914400" rtl="0" eaLnBrk="1" latinLnBrk="0" hangingPunct="1">
      <a:defRPr sz="2400" kern="1200">
        <a:solidFill>
          <a:schemeClr val="tx1"/>
        </a:solidFill>
        <a:latin typeface="Times" pitchFamily="48" charset="0"/>
        <a:ea typeface="+mn-ea"/>
        <a:cs typeface="+mn-cs"/>
      </a:defRPr>
    </a:lvl6pPr>
    <a:lvl7pPr marL="2743200" algn="l" defTabSz="914400" rtl="0" eaLnBrk="1" latinLnBrk="0" hangingPunct="1">
      <a:defRPr sz="2400" kern="1200">
        <a:solidFill>
          <a:schemeClr val="tx1"/>
        </a:solidFill>
        <a:latin typeface="Times" pitchFamily="48" charset="0"/>
        <a:ea typeface="+mn-ea"/>
        <a:cs typeface="+mn-cs"/>
      </a:defRPr>
    </a:lvl7pPr>
    <a:lvl8pPr marL="3200400" algn="l" defTabSz="914400" rtl="0" eaLnBrk="1" latinLnBrk="0" hangingPunct="1">
      <a:defRPr sz="2400" kern="1200">
        <a:solidFill>
          <a:schemeClr val="tx1"/>
        </a:solidFill>
        <a:latin typeface="Times" pitchFamily="48" charset="0"/>
        <a:ea typeface="+mn-ea"/>
        <a:cs typeface="+mn-cs"/>
      </a:defRPr>
    </a:lvl8pPr>
    <a:lvl9pPr marL="3657600" algn="l" defTabSz="914400" rtl="0" eaLnBrk="1" latinLnBrk="0" hangingPunct="1">
      <a:defRPr sz="2400" kern="1200">
        <a:solidFill>
          <a:schemeClr val="tx1"/>
        </a:solidFill>
        <a:latin typeface="Times"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3D7A"/>
    <a:srgbClr val="7098B0"/>
    <a:srgbClr val="A8D8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82582" autoAdjust="0"/>
  </p:normalViewPr>
  <p:slideViewPr>
    <p:cSldViewPr>
      <p:cViewPr>
        <p:scale>
          <a:sx n="30" d="100"/>
          <a:sy n="30" d="100"/>
        </p:scale>
        <p:origin x="-162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7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7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14E6B51-1AA6-4BC1-84D2-68CEE42C47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F8BCA5A-198B-4703-A2B6-D72BF01FDBA4}" type="slidenum">
              <a:rPr lang="en-US" smtClean="0"/>
              <a:pPr/>
              <a:t>1</a:t>
            </a:fld>
            <a:endParaRPr lang="en-US"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CABD50D-44EC-43E8-9076-C44D681A45F2}" type="slidenum">
              <a:rPr lang="en-US" smtClean="0"/>
              <a:pPr/>
              <a:t>11</a:t>
            </a:fld>
            <a:endParaRPr lang="en-US"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latin typeface="Arial" charset="0"/>
              </a:rPr>
              <a:t>Figure 10.9 Physiological abilities of the desert iguana (</a:t>
            </a:r>
            <a:r>
              <a:rPr lang="en-US" i="1" dirty="0" err="1" smtClean="0">
                <a:latin typeface="Arial" charset="0"/>
              </a:rPr>
              <a:t>Dipsosaurus</a:t>
            </a:r>
            <a:r>
              <a:rPr lang="en-US" i="1" dirty="0" smtClean="0">
                <a:latin typeface="Arial" charset="0"/>
              </a:rPr>
              <a:t> </a:t>
            </a:r>
            <a:r>
              <a:rPr lang="en-US" i="1" dirty="0" err="1" smtClean="0">
                <a:latin typeface="Arial" charset="0"/>
              </a:rPr>
              <a:t>dorsalis</a:t>
            </a:r>
            <a:r>
              <a:rPr lang="en-US" dirty="0" smtClean="0">
                <a:latin typeface="Arial" charset="0"/>
              </a:rPr>
              <a:t>) as a function of body temperature</a:t>
            </a:r>
          </a:p>
          <a:p>
            <a:pPr eaLnBrk="1" hangingPunct="1"/>
            <a:r>
              <a:rPr lang="en-US" dirty="0" smtClean="0">
                <a:latin typeface="Arial" charset="0"/>
              </a:rPr>
              <a:t>The colored squares and circles show </a:t>
            </a:r>
            <a:r>
              <a:rPr lang="en-US" dirty="0" err="1" smtClean="0">
                <a:latin typeface="Arial" charset="0"/>
              </a:rPr>
              <a:t>locomotor</a:t>
            </a:r>
            <a:r>
              <a:rPr lang="en-US" dirty="0" smtClean="0">
                <a:latin typeface="Arial" charset="0"/>
              </a:rPr>
              <a:t> endurance, burst (sprint) speed, digestive efficiency, and hearing efficiency of iguanas as a function of body temperature. The shaded region is a histogram showing the distribution of body temperatures for active iguanas captured in nature. The black arrow indicates the body temperature chosen by iguanas in the lab. </a:t>
            </a:r>
            <a:r>
              <a:rPr lang="en-US" dirty="0" err="1" smtClean="0">
                <a:latin typeface="Arial" charset="0"/>
              </a:rPr>
              <a:t>CTmax</a:t>
            </a:r>
            <a:r>
              <a:rPr lang="en-US" dirty="0" smtClean="0">
                <a:latin typeface="Arial" charset="0"/>
              </a:rPr>
              <a:t> is the critical thermal maximum, that is, the temperature above which the lizard cannot right itself. </a:t>
            </a:r>
            <a:r>
              <a:rPr lang="en-US" dirty="0" err="1" smtClean="0">
                <a:latin typeface="Arial" charset="0"/>
              </a:rPr>
              <a:t>CTmin</a:t>
            </a:r>
            <a:r>
              <a:rPr lang="en-US" dirty="0" smtClean="0">
                <a:latin typeface="Arial" charset="0"/>
              </a:rPr>
              <a:t> is the critical thermal minimum. Reprinted from Huey and Kingsolver (1989).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C298B6B-5A93-4FEF-869B-1DAF796B2A3F}" type="slidenum">
              <a:rPr lang="en-US" smtClean="0"/>
              <a:pPr/>
              <a:t>12</a:t>
            </a:fld>
            <a:endParaRPr lang="en-US"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latin typeface="Arial" charset="0"/>
              </a:rPr>
              <a:t>Figure 10.10 Body temperatures of garter snakes in nature</a:t>
            </a:r>
          </a:p>
          <a:p>
            <a:pPr eaLnBrk="1" hangingPunct="1"/>
            <a:r>
              <a:rPr lang="en-US" dirty="0" smtClean="0">
                <a:latin typeface="Arial" charset="0"/>
              </a:rPr>
              <a:t>(a) Snake 1 spent part of the day under a rock (red dots and line), and part of the day in the sun (blue dots and line). (b) Snake 2 spent the entire day under a rock. </a:t>
            </a:r>
            <a:r>
              <a:rPr lang="en-US" dirty="0" err="1" smtClean="0">
                <a:latin typeface="Arial" charset="0"/>
              </a:rPr>
              <a:t>Tp</a:t>
            </a:r>
            <a:r>
              <a:rPr lang="en-US" dirty="0" smtClean="0">
                <a:latin typeface="Arial" charset="0"/>
              </a:rPr>
              <a:t> is the preferred temperature range, measured in the lab. </a:t>
            </a:r>
            <a:r>
              <a:rPr lang="en-US" dirty="0" err="1" smtClean="0">
                <a:latin typeface="Arial" charset="0"/>
              </a:rPr>
              <a:t>CTmax</a:t>
            </a:r>
            <a:r>
              <a:rPr lang="en-US" dirty="0" smtClean="0">
                <a:latin typeface="Arial" charset="0"/>
              </a:rPr>
              <a:t> and </a:t>
            </a:r>
            <a:r>
              <a:rPr lang="en-US" dirty="0" err="1" smtClean="0">
                <a:latin typeface="Arial" charset="0"/>
              </a:rPr>
              <a:t>CTmin</a:t>
            </a:r>
            <a:r>
              <a:rPr lang="en-US" dirty="0" smtClean="0">
                <a:latin typeface="Arial" charset="0"/>
              </a:rPr>
              <a:t> are defined in Figure 10.9. Both snakes kept their temperature near 30 degrees C for the entire day. From Huey et al. (1989b).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C601078-F56E-4AA7-BCE2-15D61BAAF3B6}" type="slidenum">
              <a:rPr lang="en-US" smtClean="0"/>
              <a:pPr/>
              <a:t>13</a:t>
            </a:fld>
            <a:endParaRPr lang="en-US"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latin typeface="Arial" charset="0"/>
              </a:rPr>
              <a:t>Figure 10.11 Environmental temperatures available to garter snakes at Eagle Lake N. California</a:t>
            </a:r>
          </a:p>
          <a:p>
            <a:pPr eaLnBrk="1" hangingPunct="1"/>
            <a:r>
              <a:rPr lang="en-US" smtClean="0">
                <a:latin typeface="Arial" charset="0"/>
              </a:rPr>
              <a:t>The graphs show the daily cycle of temperatures in various places a snake might go. Under a thin (4 cm) rock (a), it is cold at night and hot during the day. Under a thick (43 cm) rock (c), it is cool all the time. Under a medium (30 cm) rock (b), there is virtually always a spot within the range of temperatures preferred by snakes. In a burrow (d), it is cool at night and cool to warm in the daytime, with the exact temperature depending on depth within the burrow. On the surface (e), it is cold at night and just right to hot in the daytime, depending on whether a snake is in shade or direct sunlight. From Huey et al. (1989b).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7D9D6CD-23D4-4FE7-BAAF-180F1C7EAEE4}" type="slidenum">
              <a:rPr lang="en-US" smtClean="0"/>
              <a:pPr/>
              <a:t>14</a:t>
            </a:fld>
            <a:endParaRPr lang="en-US"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latin typeface="Arial" charset="0"/>
              </a:rPr>
              <a:t>Table 10.1 Distributions of rocks available versus rocks chosen by snakes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7B81B5A-5F7A-4EF8-8FFC-8E397E08BA9A}" type="slidenum">
              <a:rPr lang="en-US" smtClean="0"/>
              <a:pPr/>
              <a:t>15</a:t>
            </a:fld>
            <a:endParaRPr 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3D6D80A-94EC-4EFA-B407-F9468B865604}" type="slidenum">
              <a:rPr lang="en-US" smtClean="0"/>
              <a:pPr/>
              <a:t>16</a:t>
            </a:fld>
            <a:endParaRPr 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latin typeface="Arial" charset="0"/>
              </a:rPr>
              <a:t>Figure 10.12a Variation in testis size among fruit bats and flying foxes</a:t>
            </a:r>
          </a:p>
          <a:p>
            <a:pPr eaLnBrk="1" hangingPunct="1"/>
            <a:r>
              <a:rPr lang="en-US" smtClean="0">
                <a:latin typeface="Arial" charset="0"/>
              </a:rPr>
              <a:t>(a) A grey-headed flying fox (</a:t>
            </a:r>
            <a:r>
              <a:rPr lang="en-US" i="1" smtClean="0">
                <a:latin typeface="Arial" charset="0"/>
              </a:rPr>
              <a:t>Pteropus poliocephalus</a:t>
            </a:r>
            <a:r>
              <a:rPr lang="en-US" smtClean="0">
                <a:latin typeface="Arial" charset="0"/>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61888E1-9E0E-4459-8C1E-9F22B01D3300}" type="slidenum">
              <a:rPr lang="en-US" smtClean="0"/>
              <a:pPr/>
              <a:t>17</a:t>
            </a:fld>
            <a:endParaRPr lang="en-US"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charset="0"/>
              </a:rPr>
              <a:t>Figure 10.12b Variation in testis size among fruit bats and flying foxes</a:t>
            </a:r>
          </a:p>
          <a:p>
            <a:pPr eaLnBrk="1" hangingPunct="1"/>
            <a:r>
              <a:rPr lang="en-US" smtClean="0">
                <a:latin typeface="Arial" charset="0"/>
              </a:rPr>
              <a:t>(b) Relative testes size (that is, testes size adjusted for body size) as a function of roost group size for 17 species of fruit bats and flying foxes. From Hosken (1998).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F7D5F50-A3D1-475E-A032-52D1088A94C9}" type="slidenum">
              <a:rPr lang="en-US" smtClean="0"/>
              <a:pPr/>
              <a:t>18</a:t>
            </a:fld>
            <a:endParaRPr lang="en-US"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charset="0"/>
              </a:rPr>
              <a:t>Figure 10.13 A simple scatterplot may provide only weak evidence that two traits evolve in tandem</a:t>
            </a:r>
          </a:p>
          <a:p>
            <a:pPr eaLnBrk="1" hangingPunct="1"/>
            <a:r>
              <a:rPr lang="en-US" smtClean="0">
                <a:latin typeface="Arial" charset="0"/>
              </a:rPr>
              <a:t>After Lauder et al. (1995).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332A74F-5F44-4AB0-A8CA-3D8982A8957E}" type="slidenum">
              <a:rPr lang="en-US" smtClean="0"/>
              <a:pPr/>
              <a:t>19</a:t>
            </a:fld>
            <a:endParaRPr lang="en-US"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2DC130DF-215D-4B50-8D48-941792E1A3A9}" type="slidenum">
              <a:rPr lang="en-US" smtClean="0">
                <a:latin typeface="Times" pitchFamily="48" charset="0"/>
              </a:rPr>
              <a:pPr/>
              <a:t>20</a:t>
            </a:fld>
            <a:endParaRPr lang="en-US" smtClean="0">
              <a:latin typeface="Times" pitchFamily="48" charset="0"/>
            </a:endParaRPr>
          </a:p>
        </p:txBody>
      </p:sp>
      <p:sp>
        <p:nvSpPr>
          <p:cNvPr id="187395" name="Rectangle 2"/>
          <p:cNvSpPr>
            <a:spLocks noChangeArrowheads="1" noTextEdit="1"/>
          </p:cNvSpPr>
          <p:nvPr>
            <p:ph type="sldImg"/>
          </p:nvPr>
        </p:nvSpPr>
        <p:spPr>
          <a:ln/>
        </p:spPr>
      </p:sp>
      <p:sp>
        <p:nvSpPr>
          <p:cNvPr id="187396"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A7EE5D1-CD38-4FE0-8AB8-409F93FB383C}" type="slidenum">
              <a:rPr lang="en-US" smtClean="0"/>
              <a:pPr/>
              <a:t>2</a:t>
            </a:fld>
            <a:endParaRPr lang="en-US"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latin typeface="Arial" charset="0"/>
              </a:rPr>
              <a:t>Chapter 10 Opener</a:t>
            </a:r>
          </a:p>
          <a:p>
            <a:pPr eaLnBrk="1" hangingPunct="1"/>
            <a:r>
              <a:rPr lang="en-US" smtClean="0">
                <a:latin typeface="Arial" charset="0"/>
              </a:rPr>
              <a:t>Pigeons shorn of the hooks on the tips of their beaks suffer worsening infestations of lice. Pigeons allowed to regrow their hooks (red) fare better than continuously trimmed pigeons (blue). Redrawn from Clayton et al. (2005).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009D523-C02F-42E2-835F-396CFEABC13F}" type="slidenum">
              <a:rPr lang="en-US" smtClean="0">
                <a:latin typeface="Times" pitchFamily="48" charset="0"/>
              </a:rPr>
              <a:pPr/>
              <a:t>21</a:t>
            </a:fld>
            <a:endParaRPr lang="en-US" smtClean="0">
              <a:latin typeface="Times" pitchFamily="48" charset="0"/>
            </a:endParaRPr>
          </a:p>
        </p:txBody>
      </p:sp>
      <p:sp>
        <p:nvSpPr>
          <p:cNvPr id="188419" name="Rectangle 2"/>
          <p:cNvSpPr>
            <a:spLocks noChangeArrowheads="1" noTextEdit="1"/>
          </p:cNvSpPr>
          <p:nvPr>
            <p:ph type="sldImg"/>
          </p:nvPr>
        </p:nvSpPr>
        <p:spPr>
          <a:ln/>
        </p:spPr>
      </p:sp>
      <p:sp>
        <p:nvSpPr>
          <p:cNvPr id="188420"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2BC62C1-8AB0-4BE1-A568-C41C607FD0BC}" type="slidenum">
              <a:rPr lang="en-US" smtClean="0"/>
              <a:pPr/>
              <a:t>22</a:t>
            </a:fld>
            <a:endParaRPr lang="en-US"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latin typeface="Arial" charset="0"/>
              </a:rPr>
              <a:t>Brownian motion:</a:t>
            </a:r>
          </a:p>
          <a:p>
            <a:pPr eaLnBrk="1" hangingPunct="1"/>
            <a:r>
              <a:rPr lang="en-US" smtClean="0">
                <a:latin typeface="Arial" charset="0"/>
              </a:rPr>
              <a:t>Figure 10.16 An example showing how the data are adjusted when calculating phylogenetically independent contrasts</a:t>
            </a:r>
          </a:p>
          <a:p>
            <a:pPr eaLnBrk="1" hangingPunct="1"/>
            <a:r>
              <a:rPr lang="en-US" smtClean="0">
                <a:latin typeface="Arial" charset="0"/>
              </a:rPr>
              <a:t>From Garland and Adolph (1994).</a:t>
            </a:r>
          </a:p>
          <a:p>
            <a:pPr eaLnBrk="1" hangingPunct="1"/>
            <a:endParaRPr lang="en-US" smtClean="0">
              <a:latin typeface="Arial" charset="0"/>
            </a:endParaRPr>
          </a:p>
          <a:p>
            <a:pPr eaLnBrk="1" hangingPunct="1"/>
            <a:r>
              <a:rPr lang="en-US" smtClean="0">
                <a:latin typeface="Arial" charset="0"/>
              </a:rPr>
              <a:t>Standard deviation:</a:t>
            </a:r>
          </a:p>
          <a:p>
            <a:pPr eaLnBrk="1" hangingPunct="1"/>
            <a:endParaRPr lang="en-US" smtClean="0">
              <a:latin typeface="Arial" charset="0"/>
            </a:endParaRPr>
          </a:p>
          <a:p>
            <a:pPr eaLnBrk="1" hangingPunct="1"/>
            <a:r>
              <a:rPr lang="en-US" smtClean="0">
                <a:latin typeface="Arial" charset="0"/>
              </a:rPr>
              <a:t>Polar bear vs Grizzly, sq rt (2 + 2)</a:t>
            </a:r>
          </a:p>
          <a:p>
            <a:pPr eaLnBrk="1" hangingPunct="1"/>
            <a:r>
              <a:rPr lang="en-US" smtClean="0">
                <a:latin typeface="Arial" charset="0"/>
              </a:rPr>
              <a:t>A vs black bear:</a:t>
            </a:r>
          </a:p>
          <a:p>
            <a:pPr eaLnBrk="1" hangingPunct="1"/>
            <a:endParaRPr lang="en-US" smtClean="0">
              <a:latin typeface="Arial" charset="0"/>
            </a:endParaRPr>
          </a:p>
          <a:p>
            <a:pPr eaLnBrk="1" hangingPunct="1"/>
            <a:r>
              <a:rPr lang="en-US" smtClean="0">
                <a:latin typeface="Arial" charset="0"/>
              </a:rPr>
              <a:t>3 + (2x2)/(2+2) = 4</a:t>
            </a:r>
          </a:p>
          <a:p>
            <a:pPr eaLnBrk="1" hangingPunct="1"/>
            <a:endParaRPr lang="en-US" smtClean="0">
              <a:latin typeface="Arial" charset="0"/>
            </a:endParaRPr>
          </a:p>
          <a:p>
            <a:pPr eaLnBrk="1" hangingPunct="1"/>
            <a:r>
              <a:rPr lang="en-US" smtClean="0">
                <a:latin typeface="Arial" charset="0"/>
              </a:rPr>
              <a:t>Sqrt (4 + 5) = 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F3AD1B4-B3CE-4EB5-898F-CD48F38577E2}" type="slidenum">
              <a:rPr lang="en-US" smtClean="0"/>
              <a:pPr/>
              <a:t>23</a:t>
            </a:fld>
            <a:endParaRPr lang="en-US" smtClean="0"/>
          </a:p>
        </p:txBody>
      </p:sp>
      <p:sp>
        <p:nvSpPr>
          <p:cNvPr id="49155" name="Rectangle 2"/>
          <p:cNvSpPr>
            <a:spLocks noChangeArrowheads="1" noTextEdit="1"/>
          </p:cNvSpPr>
          <p:nvPr>
            <p:ph type="sldImg"/>
          </p:nvPr>
        </p:nvSpPr>
        <p:spPr>
          <a:ln/>
        </p:spPr>
      </p:sp>
      <p:sp>
        <p:nvSpPr>
          <p:cNvPr id="72708" name="Rectangle 3"/>
          <p:cNvSpPr>
            <a:spLocks noGrp="1" noChangeArrowheads="1"/>
          </p:cNvSpPr>
          <p:nvPr>
            <p:ph type="body" idx="1"/>
          </p:nvPr>
        </p:nvSpPr>
        <p:spPr>
          <a:ln/>
        </p:spPr>
        <p:txBody>
          <a:bodyPr/>
          <a:lstStyle/>
          <a:p>
            <a:pPr eaLnBrk="1" hangingPunct="1">
              <a:defRPr/>
            </a:pPr>
            <a:r>
              <a:rPr lang="en-US" dirty="0" smtClean="0">
                <a:latin typeface="Arial" charset="0"/>
              </a:rPr>
              <a:t>Draw on Board and work through</a:t>
            </a:r>
          </a:p>
          <a:p>
            <a:pPr eaLnBrk="1" hangingPunct="1">
              <a:defRPr/>
            </a:pPr>
            <a:r>
              <a:rPr lang="en-US" dirty="0" smtClean="0">
                <a:latin typeface="Arial" charset="0"/>
              </a:rPr>
              <a:t>Figure </a:t>
            </a:r>
            <a:r>
              <a:rPr lang="en-US" dirty="0" smtClean="0">
                <a:latin typeface="Arial" charset="0"/>
              </a:rPr>
              <a:t>10.15 Correlated evolution of group size and testes size in fruit bats and flying foxes</a:t>
            </a:r>
          </a:p>
          <a:p>
            <a:pPr marL="228600" indent="-228600" eaLnBrk="1" hangingPunct="1">
              <a:buFontTx/>
              <a:buAutoNum type="alphaLcParenBoth"/>
              <a:defRPr/>
            </a:pPr>
            <a:r>
              <a:rPr lang="en-US" dirty="0" smtClean="0">
                <a:latin typeface="Arial" charset="0"/>
              </a:rPr>
              <a:t>A phylogeny for 17 species of bats, showing roost group size, body mass, and testes mass for each species. (b) The correlation between relative testes size and roost group size among the 17 species shown in the phylogeny, uncorrected for the influence of </a:t>
            </a:r>
            <a:r>
              <a:rPr lang="en-US" dirty="0" err="1" smtClean="0">
                <a:latin typeface="Arial" charset="0"/>
              </a:rPr>
              <a:t>phylogenetic</a:t>
            </a:r>
            <a:r>
              <a:rPr lang="en-US" dirty="0" smtClean="0">
                <a:latin typeface="Arial" charset="0"/>
              </a:rPr>
              <a:t> history. (c) Independent contrasts for relative testes size versus group size. The points on this graph show that when a bat species evolved larger (or smaller) group sizes than its sister species, it also tended to evolve larger (or smaller) testes (</a:t>
            </a:r>
            <a:r>
              <a:rPr lang="en-US" i="1" dirty="0" smtClean="0">
                <a:latin typeface="Arial" charset="0"/>
              </a:rPr>
              <a:t>P</a:t>
            </a:r>
            <a:r>
              <a:rPr lang="en-US" dirty="0" smtClean="0">
                <a:latin typeface="Arial" charset="0"/>
              </a:rPr>
              <a:t> = 0.027). From </a:t>
            </a:r>
            <a:r>
              <a:rPr lang="en-US" dirty="0" err="1" smtClean="0">
                <a:latin typeface="Arial" charset="0"/>
              </a:rPr>
              <a:t>Hosken</a:t>
            </a:r>
            <a:r>
              <a:rPr lang="en-US" dirty="0" smtClean="0">
                <a:latin typeface="Arial" charset="0"/>
              </a:rPr>
              <a:t> (1998).</a:t>
            </a:r>
          </a:p>
          <a:p>
            <a:pPr marL="228600" indent="-228600" eaLnBrk="1" hangingPunct="1">
              <a:buFontTx/>
              <a:buAutoNum type="alphaLcParenBoth"/>
              <a:defRPr/>
            </a:pPr>
            <a:endParaRPr lang="en-US" dirty="0" smtClean="0">
              <a:latin typeface="Arial" charset="0"/>
            </a:endParaRPr>
          </a:p>
          <a:p>
            <a:pPr marL="228600" indent="-228600" eaLnBrk="1" hangingPunct="1">
              <a:defRPr/>
            </a:pPr>
            <a:r>
              <a:rPr lang="en-US" dirty="0" smtClean="0">
                <a:latin typeface="Arial" charset="0"/>
              </a:rPr>
              <a:t>1 </a:t>
            </a:r>
            <a:r>
              <a:rPr lang="en-US" dirty="0" err="1" smtClean="0">
                <a:latin typeface="Arial" charset="0"/>
              </a:rPr>
              <a:t>vs</a:t>
            </a:r>
            <a:r>
              <a:rPr lang="en-US" dirty="0" smtClean="0">
                <a:latin typeface="Arial" charset="0"/>
              </a:rPr>
              <a:t> 2-6</a:t>
            </a:r>
          </a:p>
          <a:p>
            <a:pPr marL="228600" indent="-228600" eaLnBrk="1" hangingPunct="1">
              <a:defRPr/>
            </a:pPr>
            <a:r>
              <a:rPr lang="en-US" dirty="0" smtClean="0">
                <a:latin typeface="Arial" charset="0"/>
              </a:rPr>
              <a:t>1-6 </a:t>
            </a:r>
            <a:r>
              <a:rPr lang="en-US" dirty="0" err="1" smtClean="0">
                <a:latin typeface="Arial" charset="0"/>
              </a:rPr>
              <a:t>vs</a:t>
            </a:r>
            <a:r>
              <a:rPr lang="en-US" dirty="0" smtClean="0">
                <a:latin typeface="Arial" charset="0"/>
              </a:rPr>
              <a:t> 7</a:t>
            </a:r>
          </a:p>
          <a:p>
            <a:pPr marL="228600" indent="-228600" eaLnBrk="1" hangingPunct="1">
              <a:defRPr/>
            </a:pPr>
            <a:r>
              <a:rPr lang="en-US" dirty="0" smtClean="0">
                <a:latin typeface="Arial" charset="0"/>
              </a:rPr>
              <a:t>1-7 </a:t>
            </a:r>
            <a:r>
              <a:rPr lang="en-US" dirty="0" err="1" smtClean="0">
                <a:latin typeface="Arial" charset="0"/>
              </a:rPr>
              <a:t>vs</a:t>
            </a:r>
            <a:r>
              <a:rPr lang="en-US" dirty="0" smtClean="0">
                <a:latin typeface="Arial" charset="0"/>
              </a:rPr>
              <a:t> 9-13</a:t>
            </a:r>
          </a:p>
          <a:p>
            <a:pPr marL="228600" indent="-228600" eaLnBrk="1" hangingPunct="1">
              <a:defRPr/>
            </a:pPr>
            <a:r>
              <a:rPr lang="en-US" dirty="0" smtClean="0">
                <a:latin typeface="Arial" charset="0"/>
              </a:rPr>
              <a:t>9 </a:t>
            </a:r>
            <a:r>
              <a:rPr lang="en-US" dirty="0" err="1" smtClean="0">
                <a:latin typeface="Arial" charset="0"/>
              </a:rPr>
              <a:t>vs</a:t>
            </a:r>
            <a:r>
              <a:rPr lang="en-US" dirty="0" smtClean="0">
                <a:latin typeface="Arial" charset="0"/>
              </a:rPr>
              <a:t> 10</a:t>
            </a:r>
          </a:p>
          <a:p>
            <a:pPr marL="228600" indent="-228600" eaLnBrk="1" hangingPunct="1">
              <a:defRPr/>
            </a:pPr>
            <a:r>
              <a:rPr lang="en-US" dirty="0" smtClean="0">
                <a:latin typeface="Arial" charset="0"/>
              </a:rPr>
              <a:t>11 </a:t>
            </a:r>
            <a:r>
              <a:rPr lang="en-US" dirty="0" err="1" smtClean="0">
                <a:latin typeface="Arial" charset="0"/>
              </a:rPr>
              <a:t>vs</a:t>
            </a:r>
            <a:r>
              <a:rPr lang="en-US" dirty="0" smtClean="0">
                <a:latin typeface="Arial" charset="0"/>
              </a:rPr>
              <a:t> 12</a:t>
            </a:r>
          </a:p>
          <a:p>
            <a:pPr marL="228600" indent="-228600" eaLnBrk="1" hangingPunct="1">
              <a:defRPr/>
            </a:pPr>
            <a:r>
              <a:rPr lang="en-US" dirty="0" smtClean="0">
                <a:latin typeface="Arial" charset="0"/>
              </a:rPr>
              <a:t>14 </a:t>
            </a:r>
            <a:r>
              <a:rPr lang="en-US" dirty="0" err="1" smtClean="0">
                <a:latin typeface="Arial" charset="0"/>
              </a:rPr>
              <a:t>vs</a:t>
            </a:r>
            <a:r>
              <a:rPr lang="en-US" dirty="0" smtClean="0">
                <a:latin typeface="Arial" charset="0"/>
              </a:rPr>
              <a:t> 15</a:t>
            </a:r>
          </a:p>
          <a:p>
            <a:pPr marL="228600" indent="-228600" eaLnBrk="1" hangingPunct="1">
              <a:defRPr/>
            </a:pPr>
            <a:r>
              <a:rPr lang="en-US" dirty="0" smtClean="0">
                <a:latin typeface="Arial" charset="0"/>
              </a:rPr>
              <a:t>9 and 10 </a:t>
            </a:r>
            <a:r>
              <a:rPr lang="en-US" dirty="0" err="1" smtClean="0">
                <a:latin typeface="Arial" charset="0"/>
              </a:rPr>
              <a:t>vs</a:t>
            </a:r>
            <a:r>
              <a:rPr lang="en-US" dirty="0" smtClean="0">
                <a:latin typeface="Arial" charset="0"/>
              </a:rPr>
              <a:t> 11=13</a:t>
            </a:r>
          </a:p>
          <a:p>
            <a:pPr marL="228600" indent="-228600" eaLnBrk="1" hangingPunct="1">
              <a:defRPr/>
            </a:pPr>
            <a:r>
              <a:rPr lang="en-US" dirty="0" smtClean="0">
                <a:latin typeface="Arial" charset="0"/>
              </a:rPr>
              <a:t>11 and 12 </a:t>
            </a:r>
            <a:r>
              <a:rPr lang="en-US" dirty="0" err="1" smtClean="0">
                <a:latin typeface="Arial" charset="0"/>
              </a:rPr>
              <a:t>vs</a:t>
            </a:r>
            <a:r>
              <a:rPr lang="en-US" dirty="0" smtClean="0">
                <a:latin typeface="Arial" charset="0"/>
              </a:rPr>
              <a:t> 13</a:t>
            </a:r>
          </a:p>
          <a:p>
            <a:pPr marL="228600" indent="-228600" eaLnBrk="1" hangingPunct="1">
              <a:defRPr/>
            </a:pPr>
            <a:r>
              <a:rPr lang="en-US" dirty="0" smtClean="0">
                <a:latin typeface="Arial" charset="0"/>
              </a:rPr>
              <a:t>14 and 15 </a:t>
            </a:r>
            <a:r>
              <a:rPr lang="en-US" dirty="0" err="1" smtClean="0">
                <a:latin typeface="Arial" charset="0"/>
              </a:rPr>
              <a:t>vs</a:t>
            </a:r>
            <a:r>
              <a:rPr lang="en-US" dirty="0" smtClean="0">
                <a:latin typeface="Arial" charset="0"/>
              </a:rPr>
              <a:t> 16</a:t>
            </a:r>
          </a:p>
          <a:p>
            <a:pPr marL="228600" indent="-228600" eaLnBrk="1" hangingPunct="1">
              <a:defRPr/>
            </a:pPr>
            <a:r>
              <a:rPr lang="en-US" dirty="0" smtClean="0">
                <a:latin typeface="Arial" charset="0"/>
              </a:rPr>
              <a:t>14-16 </a:t>
            </a:r>
            <a:r>
              <a:rPr lang="en-US" dirty="0" err="1" smtClean="0">
                <a:latin typeface="Arial" charset="0"/>
              </a:rPr>
              <a:t>vs</a:t>
            </a:r>
            <a:r>
              <a:rPr lang="en-US" dirty="0" smtClean="0">
                <a:latin typeface="Arial" charset="0"/>
              </a:rPr>
              <a:t> 17</a:t>
            </a:r>
          </a:p>
          <a:p>
            <a:pPr marL="228600" indent="-228600" eaLnBrk="1" hangingPunct="1">
              <a:defRPr/>
            </a:pPr>
            <a:r>
              <a:rPr lang="en-US" dirty="0" smtClean="0">
                <a:latin typeface="Arial" charset="0"/>
              </a:rPr>
              <a:t>8 </a:t>
            </a:r>
            <a:r>
              <a:rPr lang="en-US" dirty="0" err="1" smtClean="0">
                <a:latin typeface="Arial" charset="0"/>
              </a:rPr>
              <a:t>vs</a:t>
            </a:r>
            <a:r>
              <a:rPr lang="en-US" dirty="0" smtClean="0">
                <a:latin typeface="Arial" charset="0"/>
              </a:rPr>
              <a:t> 14-17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C159274-E65D-4B02-9553-01813796B9E0}" type="slidenum">
              <a:rPr lang="en-US" smtClean="0"/>
              <a:pPr/>
              <a:t>24</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48E499-B4D9-4487-8BF5-5586CFB93E9C}" type="slidenum">
              <a:rPr lang="en-US" smtClean="0"/>
              <a:pPr/>
              <a:t>25</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C35EC9F-9C1C-448F-85B3-4FE6549C224A}" type="slidenum">
              <a:rPr lang="en-US" smtClean="0"/>
              <a:pPr/>
              <a:t>26</a:t>
            </a:fld>
            <a:endParaRPr 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2467959-4311-442E-BEF0-53A6F10E0B4F}" type="slidenum">
              <a:rPr lang="en-US" smtClean="0"/>
              <a:pPr/>
              <a:t>27</a:t>
            </a:fld>
            <a:endParaRPr lang="en-US"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An organism needs to have genetic variation to evolve to a new environment or selective agent.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03DE19E-A4B4-4CC6-BF7B-13CB0449C055}" type="slidenum">
              <a:rPr lang="en-US" smtClean="0"/>
              <a:pPr/>
              <a:t>28</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charset="0"/>
              </a:rPr>
              <a:t>Figure 10.24 Phylogeny of the leaf beetles, genus </a:t>
            </a:r>
            <a:r>
              <a:rPr lang="en-US" i="1" smtClean="0">
                <a:latin typeface="Arial" charset="0"/>
              </a:rPr>
              <a:t>Ophraella</a:t>
            </a:r>
          </a:p>
          <a:p>
            <a:pPr eaLnBrk="1" hangingPunct="1"/>
            <a:r>
              <a:rPr lang="en-US" smtClean="0">
                <a:latin typeface="Arial" charset="0"/>
              </a:rPr>
              <a:t>The numbers on the tree define the major branches (clades) of beetles. The shading of branches indicates the tribes of host species. The evolutionary history of the beetle genus has included four host shifts across tribes. From Futuyma et al. (1995).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E94E9BF-1B0D-4F7B-9C45-5381F1CE9714}" type="slidenum">
              <a:rPr lang="en-US" smtClean="0"/>
              <a:pPr/>
              <a:t>29</a:t>
            </a:fld>
            <a:endParaRPr lang="en-US"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latin typeface="Arial" charset="0"/>
              </a:rPr>
              <a:t>Table 10.3 Summary of tests for genetic variation in larval or adult feeding on potential host plants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EC5351E-B3AB-456A-B01D-06043C33A442}" type="slidenum">
              <a:rPr lang="en-US" smtClean="0"/>
              <a:pPr/>
              <a:t>30</a:t>
            </a:fld>
            <a:endParaRPr 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173D0EE-6636-4F18-B259-2E234337F578}" type="slidenum">
              <a:rPr lang="en-US" smtClean="0"/>
              <a:pPr/>
              <a:t>3</a:t>
            </a:fld>
            <a:endParaRPr lang="en-US"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latin typeface="Arial" charset="0"/>
              </a:rPr>
              <a:t>Chapter 10 Opener</a:t>
            </a:r>
          </a:p>
          <a:p>
            <a:pPr eaLnBrk="1" hangingPunct="1"/>
            <a:r>
              <a:rPr lang="en-US" smtClean="0">
                <a:latin typeface="Arial" charset="0"/>
              </a:rPr>
              <a:t>Pigeons shorn of the hooks on the tips of their beaks suffer worsening infestations of lice. Pigeons allowed to regrow their hooks (red) fare better than continuously trimmed pigeons (blue). Redrawn from Clayton et al. (2005).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7086EDE-E3A0-4C2F-8479-F2A55AE217AD}" type="slidenum">
              <a:rPr lang="en-US" smtClean="0"/>
              <a:pPr/>
              <a:t>4</a:t>
            </a:fld>
            <a:endParaRPr lang="en-US" smtClean="0"/>
          </a:p>
        </p:txBody>
      </p:sp>
      <p:sp>
        <p:nvSpPr>
          <p:cNvPr id="3379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C52479F-D927-4E46-8707-0DE9247802FF}" type="slidenum">
              <a:rPr lang="en-US" sz="1200"/>
              <a:pPr algn="r"/>
              <a:t>4</a:t>
            </a:fld>
            <a:endParaRPr lang="en-US" sz="120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A222813-A8A9-4FB7-B651-A030219AC533}" type="slidenum">
              <a:rPr lang="en-US" smtClean="0"/>
              <a:pPr/>
              <a:t>5</a:t>
            </a:fld>
            <a:endParaRPr lang="en-US" smtClean="0"/>
          </a:p>
        </p:txBody>
      </p:sp>
      <p:sp>
        <p:nvSpPr>
          <p:cNvPr id="348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7B833BA-A0F9-421C-818E-9F1917F694B5}" type="slidenum">
              <a:rPr lang="en-US" sz="1200"/>
              <a:pPr algn="r"/>
              <a:t>5</a:t>
            </a:fld>
            <a:endParaRPr 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178B1B5-8622-4F97-B694-8F79595B8F5C}" type="slidenum">
              <a:rPr lang="en-US" smtClean="0"/>
              <a:pPr/>
              <a:t>6</a:t>
            </a:fld>
            <a:endParaRPr lang="en-US" smtClean="0"/>
          </a:p>
        </p:txBody>
      </p:sp>
      <p:sp>
        <p:nvSpPr>
          <p:cNvPr id="3584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462290C-372D-49AF-98E2-A6D295089260}" type="slidenum">
              <a:rPr lang="en-US" sz="1200"/>
              <a:pPr algn="r"/>
              <a:t>6</a:t>
            </a:fld>
            <a:endParaRPr lang="en-US" sz="120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200758A-97D4-43BD-92A1-BC0EE66A2B91}" type="slidenum">
              <a:rPr lang="en-US" smtClean="0"/>
              <a:pPr/>
              <a:t>7</a:t>
            </a:fld>
            <a:endParaRPr lang="en-US"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latin typeface="Arial" charset="0"/>
              </a:rPr>
              <a:t>Figure 10.5 A sheep in wolf's clothing?</a:t>
            </a:r>
          </a:p>
          <a:p>
            <a:pPr eaLnBrk="1" hangingPunct="1"/>
            <a:r>
              <a:rPr lang="en-US" smtClean="0">
                <a:latin typeface="Arial" charset="0"/>
              </a:rPr>
              <a:t>This photograph shows the tephritid fly </a:t>
            </a:r>
            <a:r>
              <a:rPr lang="en-US" i="1" smtClean="0">
                <a:latin typeface="Arial" charset="0"/>
              </a:rPr>
              <a:t>Zonosemata vittigera</a:t>
            </a:r>
            <a:r>
              <a:rPr lang="en-US" smtClean="0">
                <a:latin typeface="Arial" charset="0"/>
              </a:rPr>
              <a:t> (right) facing one of its predators, the jumping spider </a:t>
            </a:r>
            <a:r>
              <a:rPr lang="en-US" i="1" smtClean="0">
                <a:latin typeface="Arial" charset="0"/>
              </a:rPr>
              <a:t>Phidippus apacheanus</a:t>
            </a:r>
            <a:r>
              <a:rPr lang="en-US" smtClean="0">
                <a:latin typeface="Arial" charset="0"/>
              </a:rPr>
              <a:t> (left).</a:t>
            </a:r>
          </a:p>
          <a:p>
            <a:pPr eaLnBrk="1" hangingPunct="1"/>
            <a:endParaRPr lang="en-US" smtClean="0">
              <a:latin typeface="Arial" charset="0"/>
            </a:endParaRPr>
          </a:p>
          <a:p>
            <a:pPr eaLnBrk="1" hangingPunct="1"/>
            <a:r>
              <a:rPr lang="en-US" smtClean="0">
                <a:latin typeface="Arial" charset="0"/>
              </a:rPr>
              <a:t>American SW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7029A0-5639-4838-8783-E5E3F2F6BCB3}" type="slidenum">
              <a:rPr lang="en-US" smtClean="0"/>
              <a:pPr/>
              <a:t>8</a:t>
            </a:fld>
            <a:endParaRPr 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latin typeface="Arial" charset="0"/>
              </a:rPr>
              <a:t>Figure 10.6 Surgical treatments used in experiments testing the function of wing-waving display</a:t>
            </a:r>
          </a:p>
          <a:p>
            <a:pPr eaLnBrk="1" hangingPunct="1"/>
            <a:r>
              <a:rPr lang="en-US" smtClean="0">
                <a:latin typeface="Arial" charset="0"/>
              </a:rPr>
              <a:t>This table shows the predicted outcomes when different predators encounter flies with different treatments. Note that each hypothesis makes a unique suite of predictions. (The predictions listed for hypotheses 2 and 3 assume that both </a:t>
            </a:r>
            <a:r>
              <a:rPr lang="en-US" i="1" smtClean="0">
                <a:latin typeface="Arial" charset="0"/>
              </a:rPr>
              <a:t>Zonosemata</a:t>
            </a:r>
            <a:r>
              <a:rPr lang="en-US" smtClean="0">
                <a:latin typeface="Arial" charset="0"/>
              </a:rPr>
              <a:t>'s wing markings and wing waving are necessary for effective mimicry.). </a:t>
            </a:r>
          </a:p>
          <a:p>
            <a:pPr eaLnBrk="1" hangingPunct="1"/>
            <a:endParaRPr lang="en-US" smtClean="0">
              <a:latin typeface="Arial" charset="0"/>
            </a:endParaRPr>
          </a:p>
          <a:p>
            <a:pPr eaLnBrk="1" hangingPunct="1"/>
            <a:r>
              <a:rPr lang="en-US" smtClean="0">
                <a:latin typeface="Arial" charset="0"/>
              </a:rPr>
              <a:t>Note that mimicry deters other predators or jumping spiders are H 2 and 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AA25FFF-882F-43D7-8D58-2137D0AFF63B}" type="slidenum">
              <a:rPr lang="en-US" smtClean="0"/>
              <a:pPr/>
              <a:t>9</a:t>
            </a:fld>
            <a:endParaRPr 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latin typeface="Arial" charset="0"/>
              </a:rPr>
              <a:t>Figure 10.7 Tephritid flies mimic jumping spiders to avoid predation</a:t>
            </a:r>
          </a:p>
          <a:p>
            <a:pPr eaLnBrk="1" hangingPunct="1"/>
            <a:r>
              <a:rPr lang="en-US" smtClean="0">
                <a:latin typeface="Arial" charset="0"/>
              </a:rPr>
              <a:t>These graphs show how jumping spiders reacted to the fly types listed in Figure 10.6. The height of each bar represents the number of jumping spiders, out of 20, that showed each type of maximum response to each type of fly. Thus, for group A flies, 15 of the spiders retreated from their test flies [graph (a)], and five killed their test flies [graph (c)]. For group B flies, 15 of the spiders retreated from their flies, 2 stalked and attacked but did not kill their flies, and 3 killed their flies. From Greene et al. (1987). Most of the flies that waved marked wings (groups A and B) survived their encounters with spiders unscathed, whereas most of the flies that lacked markings or waving or both were attacked, and many were killed. The red bars at bottom identify treatment groups where the spider responses were statistically indistinguishable from one another. Groups A and B were indistinguishable from each other, but different from groups C, D, and E. Because each spider was presented with one fly of each type, the sample size in each treatment group was 20.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4D3478-2131-4669-BC15-F27AE31E0D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BD6E3-40A8-4A2B-9AD6-7532664C90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1B90E-9B6E-4840-A8BE-077175BE2F6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309D4C-8784-4C0D-8727-BA76BCF5B0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DB354B-B5ED-49E2-924A-E7A8F697D6D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ADA5B4-D036-42A6-8029-1414DB6AA4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E5CD3-DB40-4733-8D2C-0C6A88E032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C5B6A-EC7D-42FA-A0E4-4098724944F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55D396-2F7E-453C-B241-081DE8016B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5FB192-38E0-4023-BDD8-1795E6764A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CB7A70-3066-4D2E-A794-0481095847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63E7CC-05E8-4850-B1B7-938E2DA8C5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0B819F-2EF3-4A39-96CB-D694802856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325AE3-1DD6-44E8-92BD-9043ACF896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10E902-F57F-42FB-B0AE-97DC808C59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48" charset="0"/>
        </a:defRPr>
      </a:lvl2pPr>
      <a:lvl3pPr algn="ctr" rtl="0" eaLnBrk="0" fontAlgn="base" hangingPunct="0">
        <a:spcBef>
          <a:spcPct val="0"/>
        </a:spcBef>
        <a:spcAft>
          <a:spcPct val="0"/>
        </a:spcAft>
        <a:defRPr sz="4400">
          <a:solidFill>
            <a:schemeClr val="tx2"/>
          </a:solidFill>
          <a:latin typeface="Times" pitchFamily="48" charset="0"/>
        </a:defRPr>
      </a:lvl3pPr>
      <a:lvl4pPr algn="ctr" rtl="0" eaLnBrk="0" fontAlgn="base" hangingPunct="0">
        <a:spcBef>
          <a:spcPct val="0"/>
        </a:spcBef>
        <a:spcAft>
          <a:spcPct val="0"/>
        </a:spcAft>
        <a:defRPr sz="4400">
          <a:solidFill>
            <a:schemeClr val="tx2"/>
          </a:solidFill>
          <a:latin typeface="Times" pitchFamily="48" charset="0"/>
        </a:defRPr>
      </a:lvl4pPr>
      <a:lvl5pPr algn="ctr" rtl="0" eaLnBrk="0" fontAlgn="base" hangingPunct="0">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youtube.com/watch?v=8tjJODKZ_bc"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nvSpPr>
        <p:spPr bwMode="auto">
          <a:xfrm>
            <a:off x="990600" y="609600"/>
            <a:ext cx="6400800" cy="1524000"/>
          </a:xfrm>
          <a:prstGeom prst="rect">
            <a:avLst/>
          </a:prstGeom>
          <a:noFill/>
          <a:ln w="9525">
            <a:noFill/>
            <a:miter lim="800000"/>
            <a:headEnd/>
            <a:tailEnd/>
          </a:ln>
        </p:spPr>
        <p:txBody>
          <a:bodyPr/>
          <a:lstStyle/>
          <a:p>
            <a:pPr algn="ctr"/>
            <a:endParaRPr lang="en-US" sz="4400" b="1">
              <a:latin typeface="Verdana" pitchFamily="34" charset="0"/>
            </a:endParaRPr>
          </a:p>
          <a:p>
            <a:pPr algn="ctr">
              <a:lnSpc>
                <a:spcPct val="120000"/>
              </a:lnSpc>
            </a:pPr>
            <a:r>
              <a:rPr lang="en-US" sz="4400">
                <a:latin typeface="Verdana" pitchFamily="34" charset="0"/>
              </a:rPr>
              <a:t>Studying Adaptation:</a:t>
            </a:r>
          </a:p>
          <a:p>
            <a:pPr algn="ctr">
              <a:lnSpc>
                <a:spcPct val="120000"/>
              </a:lnSpc>
            </a:pPr>
            <a:r>
              <a:rPr lang="en-US" sz="4400">
                <a:latin typeface="Verdana" pitchFamily="34" charset="0"/>
              </a:rPr>
              <a:t>Evolutionary Analysis of</a:t>
            </a:r>
          </a:p>
          <a:p>
            <a:pPr algn="ctr">
              <a:lnSpc>
                <a:spcPct val="120000"/>
              </a:lnSpc>
            </a:pPr>
            <a:r>
              <a:rPr lang="en-US" sz="4400">
                <a:latin typeface="Verdana" pitchFamily="34" charset="0"/>
              </a:rPr>
              <a:t>Form and Function</a:t>
            </a:r>
            <a:endParaRPr lang="en-US" sz="40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6745757" cy="707886"/>
          </a:xfrm>
          <a:prstGeom prst="rect">
            <a:avLst/>
          </a:prstGeom>
          <a:noFill/>
        </p:spPr>
        <p:txBody>
          <a:bodyPr wrap="none" rtlCol="0">
            <a:spAutoFit/>
          </a:bodyPr>
          <a:lstStyle/>
          <a:p>
            <a:r>
              <a:rPr lang="en-US" sz="4000" dirty="0" smtClean="0">
                <a:latin typeface="Arial" pitchFamily="34" charset="0"/>
                <a:cs typeface="Arial" pitchFamily="34" charset="0"/>
              </a:rPr>
              <a:t>II. Evolution in the short-term</a:t>
            </a:r>
            <a:endParaRPr lang="en-US" sz="4000" dirty="0">
              <a:latin typeface="Arial" pitchFamily="34" charset="0"/>
              <a:cs typeface="Arial" pitchFamily="34" charset="0"/>
            </a:endParaRPr>
          </a:p>
        </p:txBody>
      </p:sp>
      <p:pic>
        <p:nvPicPr>
          <p:cNvPr id="3" name="Picture 57" descr="Figure_06_00_L"/>
          <p:cNvPicPr>
            <a:picLocks noChangeAspect="1" noChangeArrowheads="1"/>
          </p:cNvPicPr>
          <p:nvPr/>
        </p:nvPicPr>
        <p:blipFill>
          <a:blip r:embed="rId2" cstate="print"/>
          <a:srcRect/>
          <a:stretch>
            <a:fillRect/>
          </a:stretch>
        </p:blipFill>
        <p:spPr bwMode="auto">
          <a:xfrm>
            <a:off x="0" y="2514600"/>
            <a:ext cx="8959773" cy="3352800"/>
          </a:xfrm>
          <a:prstGeom prst="rect">
            <a:avLst/>
          </a:prstGeom>
          <a:noFill/>
          <a:ln w="9525">
            <a:noFill/>
            <a:miter lim="800000"/>
            <a:headEnd/>
            <a:tailEnd/>
          </a:ln>
        </p:spPr>
      </p:pic>
      <p:sp>
        <p:nvSpPr>
          <p:cNvPr id="4" name="TextBox 3"/>
          <p:cNvSpPr txBox="1"/>
          <p:nvPr/>
        </p:nvSpPr>
        <p:spPr>
          <a:xfrm>
            <a:off x="0" y="1371600"/>
            <a:ext cx="9017212" cy="954107"/>
          </a:xfrm>
          <a:prstGeom prst="rect">
            <a:avLst/>
          </a:prstGeom>
          <a:noFill/>
        </p:spPr>
        <p:txBody>
          <a:bodyPr wrap="none" rtlCol="0">
            <a:spAutoFit/>
          </a:bodyPr>
          <a:lstStyle/>
          <a:p>
            <a:pPr algn="ctr"/>
            <a:r>
              <a:rPr lang="en-US" sz="2800" dirty="0" smtClean="0">
                <a:latin typeface="Arial" pitchFamily="34" charset="0"/>
                <a:cs typeface="Arial" pitchFamily="34" charset="0"/>
              </a:rPr>
              <a:t>Evolution of Wild Barley Populations in the Middle East </a:t>
            </a:r>
          </a:p>
          <a:p>
            <a:pPr algn="ctr"/>
            <a:r>
              <a:rPr lang="en-US" sz="2800" dirty="0" smtClean="0">
                <a:latin typeface="Arial" pitchFamily="34" charset="0"/>
                <a:cs typeface="Arial" pitchFamily="34" charset="0"/>
              </a:rPr>
              <a:t> in Response to Global Climate Change:</a:t>
            </a:r>
            <a:endParaRPr lang="en-US" sz="2800" dirty="0">
              <a:latin typeface="Arial" pitchFamily="34" charset="0"/>
              <a:cs typeface="Arial" pitchFamily="34" charset="0"/>
            </a:endParaRPr>
          </a:p>
        </p:txBody>
      </p:sp>
      <p:pic>
        <p:nvPicPr>
          <p:cNvPr id="72706" name="Picture 2" descr="http://upload.wikimedia.org/wikipedia/commons/thumb/c/c1/Illustration_Hordeum_vulgare0B.jpg/220px-Illustration_Hordeum_vulgare0B.jpg"/>
          <p:cNvPicPr>
            <a:picLocks noChangeAspect="1" noChangeArrowheads="1"/>
          </p:cNvPicPr>
          <p:nvPr/>
        </p:nvPicPr>
        <p:blipFill>
          <a:blip r:embed="rId3" cstate="print"/>
          <a:srcRect/>
          <a:stretch>
            <a:fillRect/>
          </a:stretch>
        </p:blipFill>
        <p:spPr bwMode="auto">
          <a:xfrm>
            <a:off x="457200" y="4384963"/>
            <a:ext cx="1524000" cy="2473037"/>
          </a:xfrm>
          <a:prstGeom prst="rect">
            <a:avLst/>
          </a:prstGeom>
          <a:noFill/>
        </p:spPr>
      </p:pic>
      <p:sp>
        <p:nvSpPr>
          <p:cNvPr id="6" name="TextBox 5"/>
          <p:cNvSpPr txBox="1"/>
          <p:nvPr/>
        </p:nvSpPr>
        <p:spPr>
          <a:xfrm>
            <a:off x="533400" y="6396335"/>
            <a:ext cx="1298753" cy="400110"/>
          </a:xfrm>
          <a:prstGeom prst="rect">
            <a:avLst/>
          </a:prstGeom>
          <a:noFill/>
        </p:spPr>
        <p:txBody>
          <a:bodyPr wrap="none" rtlCol="0">
            <a:spAutoFit/>
          </a:bodyPr>
          <a:lstStyle/>
          <a:p>
            <a:r>
              <a:rPr lang="en-US" sz="2000" dirty="0" smtClean="0">
                <a:latin typeface="Arial" pitchFamily="34" charset="0"/>
                <a:cs typeface="Arial" pitchFamily="34" charset="0"/>
              </a:rPr>
              <a:t>Wikipedia</a:t>
            </a:r>
            <a:endParaRPr lang="en-US" sz="2000" dirty="0">
              <a:latin typeface="Arial" pitchFamily="34" charset="0"/>
              <a:cs typeface="Arial" pitchFamily="34" charset="0"/>
            </a:endParaRPr>
          </a:p>
        </p:txBody>
      </p:sp>
      <p:sp>
        <p:nvSpPr>
          <p:cNvPr id="7" name="TextBox 6"/>
          <p:cNvSpPr txBox="1"/>
          <p:nvPr/>
        </p:nvSpPr>
        <p:spPr>
          <a:xfrm>
            <a:off x="3657600" y="6096000"/>
            <a:ext cx="2427268" cy="461665"/>
          </a:xfrm>
          <a:prstGeom prst="rect">
            <a:avLst/>
          </a:prstGeom>
          <a:noFill/>
        </p:spPr>
        <p:txBody>
          <a:bodyPr wrap="none" rtlCol="0">
            <a:spAutoFit/>
          </a:bodyPr>
          <a:lstStyle/>
          <a:p>
            <a:r>
              <a:rPr lang="en-US" i="1" dirty="0" err="1" smtClean="0">
                <a:latin typeface="Arial" pitchFamily="34" charset="0"/>
                <a:cs typeface="Arial" pitchFamily="34" charset="0"/>
              </a:rPr>
              <a:t>Nevo</a:t>
            </a:r>
            <a:r>
              <a:rPr lang="en-US" i="1" dirty="0" smtClean="0">
                <a:latin typeface="Arial" pitchFamily="34" charset="0"/>
                <a:cs typeface="Arial" pitchFamily="34" charset="0"/>
              </a:rPr>
              <a:t> et al. 2010</a:t>
            </a:r>
            <a:endParaRPr lang="en-US"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0_F09"/>
          <p:cNvPicPr>
            <a:picLocks noChangeAspect="1" noChangeArrowheads="1"/>
          </p:cNvPicPr>
          <p:nvPr/>
        </p:nvPicPr>
        <p:blipFill>
          <a:blip r:embed="rId3" cstate="print"/>
          <a:srcRect/>
          <a:stretch>
            <a:fillRect/>
          </a:stretch>
        </p:blipFill>
        <p:spPr bwMode="auto">
          <a:xfrm>
            <a:off x="457200" y="1143000"/>
            <a:ext cx="7696200" cy="5715000"/>
          </a:xfrm>
          <a:prstGeom prst="rect">
            <a:avLst/>
          </a:prstGeom>
          <a:noFill/>
          <a:ln w="9525">
            <a:noFill/>
            <a:miter lim="800000"/>
            <a:headEnd/>
            <a:tailEnd/>
          </a:ln>
        </p:spPr>
      </p:pic>
      <p:sp>
        <p:nvSpPr>
          <p:cNvPr id="11267" name="Text Box 3"/>
          <p:cNvSpPr txBox="1">
            <a:spLocks noChangeArrowheads="1"/>
          </p:cNvSpPr>
          <p:nvPr/>
        </p:nvSpPr>
        <p:spPr bwMode="auto">
          <a:xfrm>
            <a:off x="4860925" y="41275"/>
            <a:ext cx="4114203" cy="954107"/>
          </a:xfrm>
          <a:prstGeom prst="rect">
            <a:avLst/>
          </a:prstGeom>
          <a:noFill/>
          <a:ln w="9525">
            <a:noFill/>
            <a:miter lim="800000"/>
            <a:headEnd/>
            <a:tailEnd/>
          </a:ln>
        </p:spPr>
        <p:txBody>
          <a:bodyPr wrap="none">
            <a:spAutoFit/>
          </a:bodyPr>
          <a:lstStyle/>
          <a:p>
            <a:r>
              <a:rPr lang="en-US" sz="2800" b="1" dirty="0" smtClean="0">
                <a:latin typeface="Arial" charset="0"/>
                <a:cs typeface="Arial" charset="0"/>
              </a:rPr>
              <a:t>III. </a:t>
            </a:r>
            <a:r>
              <a:rPr lang="en-US" sz="2800" b="1" dirty="0">
                <a:latin typeface="Arial" charset="0"/>
                <a:cs typeface="Arial" charset="0"/>
              </a:rPr>
              <a:t>Tests of association</a:t>
            </a:r>
          </a:p>
          <a:p>
            <a:r>
              <a:rPr lang="en-US" sz="2800" b="1" dirty="0">
                <a:latin typeface="Arial" charset="0"/>
                <a:cs typeface="Arial" charset="0"/>
              </a:rPr>
              <a:t>     (within population)</a:t>
            </a:r>
          </a:p>
        </p:txBody>
      </p:sp>
      <p:sp>
        <p:nvSpPr>
          <p:cNvPr id="11268" name="TextBox 3"/>
          <p:cNvSpPr txBox="1">
            <a:spLocks noChangeArrowheads="1"/>
          </p:cNvSpPr>
          <p:nvPr/>
        </p:nvSpPr>
        <p:spPr bwMode="auto">
          <a:xfrm>
            <a:off x="5791200" y="1066800"/>
            <a:ext cx="3416300" cy="830263"/>
          </a:xfrm>
          <a:prstGeom prst="rect">
            <a:avLst/>
          </a:prstGeom>
          <a:noFill/>
          <a:ln w="9525">
            <a:noFill/>
            <a:miter lim="800000"/>
            <a:headEnd/>
            <a:tailEnd/>
          </a:ln>
        </p:spPr>
        <p:txBody>
          <a:bodyPr wrap="none">
            <a:spAutoFit/>
          </a:bodyPr>
          <a:lstStyle/>
          <a:p>
            <a:r>
              <a:rPr lang="en-US" b="1">
                <a:latin typeface="Arial" charset="0"/>
                <a:cs typeface="Arial" charset="0"/>
              </a:rPr>
              <a:t>Desert iguana</a:t>
            </a:r>
          </a:p>
          <a:p>
            <a:r>
              <a:rPr lang="en-US" b="1" i="1">
                <a:latin typeface="Arial" charset="0"/>
                <a:cs typeface="Arial" charset="0"/>
              </a:rPr>
              <a:t>Dipsosaurus dorsalis</a:t>
            </a:r>
          </a:p>
        </p:txBody>
      </p:sp>
      <p:sp>
        <p:nvSpPr>
          <p:cNvPr id="5" name="TextBox 4"/>
          <p:cNvSpPr txBox="1"/>
          <p:nvPr/>
        </p:nvSpPr>
        <p:spPr>
          <a:xfrm>
            <a:off x="6298349" y="6396335"/>
            <a:ext cx="2845651" cy="461665"/>
          </a:xfrm>
          <a:prstGeom prst="rect">
            <a:avLst/>
          </a:prstGeom>
          <a:noFill/>
        </p:spPr>
        <p:txBody>
          <a:bodyPr wrap="none" rtlCol="0">
            <a:spAutoFit/>
          </a:bodyPr>
          <a:lstStyle/>
          <a:p>
            <a:r>
              <a:rPr lang="en-US" dirty="0" smtClean="0">
                <a:latin typeface="Arial" pitchFamily="34" charset="0"/>
                <a:cs typeface="Arial" pitchFamily="34" charset="0"/>
              </a:rPr>
              <a:t>Arrow = temp in lab</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0_F10"/>
          <p:cNvPicPr>
            <a:picLocks noChangeAspect="1" noChangeArrowheads="1"/>
          </p:cNvPicPr>
          <p:nvPr/>
        </p:nvPicPr>
        <p:blipFill>
          <a:blip r:embed="rId3" cstate="print"/>
          <a:srcRect/>
          <a:stretch>
            <a:fillRect/>
          </a:stretch>
        </p:blipFill>
        <p:spPr bwMode="auto">
          <a:xfrm>
            <a:off x="304800" y="304800"/>
            <a:ext cx="8531225" cy="6259513"/>
          </a:xfrm>
          <a:prstGeom prst="rect">
            <a:avLst/>
          </a:prstGeom>
          <a:noFill/>
          <a:ln w="9525">
            <a:noFill/>
            <a:miter lim="800000"/>
            <a:headEnd/>
            <a:tailEnd/>
          </a:ln>
        </p:spPr>
      </p:pic>
      <p:sp>
        <p:nvSpPr>
          <p:cNvPr id="12291" name="TextBox 2"/>
          <p:cNvSpPr txBox="1">
            <a:spLocks noChangeArrowheads="1"/>
          </p:cNvSpPr>
          <p:nvPr/>
        </p:nvSpPr>
        <p:spPr bwMode="auto">
          <a:xfrm>
            <a:off x="762000" y="1143000"/>
            <a:ext cx="3243263" cy="830263"/>
          </a:xfrm>
          <a:prstGeom prst="rect">
            <a:avLst/>
          </a:prstGeom>
          <a:noFill/>
          <a:ln w="9525">
            <a:noFill/>
            <a:miter lim="800000"/>
            <a:headEnd/>
            <a:tailEnd/>
          </a:ln>
        </p:spPr>
        <p:txBody>
          <a:bodyPr wrap="none">
            <a:spAutoFit/>
          </a:bodyPr>
          <a:lstStyle/>
          <a:p>
            <a:r>
              <a:rPr lang="en-US" b="1">
                <a:latin typeface="Arial" charset="0"/>
                <a:cs typeface="Arial" charset="0"/>
              </a:rPr>
              <a:t>Garter Snake</a:t>
            </a:r>
          </a:p>
          <a:p>
            <a:r>
              <a:rPr lang="en-US" b="1" i="1">
                <a:latin typeface="Arial" charset="0"/>
                <a:cs typeface="Arial" charset="0"/>
              </a:rPr>
              <a:t>Thamnophis elegans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0_F11"/>
          <p:cNvPicPr>
            <a:picLocks noChangeAspect="1" noChangeArrowheads="1"/>
          </p:cNvPicPr>
          <p:nvPr/>
        </p:nvPicPr>
        <p:blipFill>
          <a:blip r:embed="rId3" cstate="print"/>
          <a:srcRect/>
          <a:stretch>
            <a:fillRect/>
          </a:stretch>
        </p:blipFill>
        <p:spPr bwMode="auto">
          <a:xfrm>
            <a:off x="1219200" y="228600"/>
            <a:ext cx="672306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_T01"/>
          <p:cNvPicPr>
            <a:picLocks noChangeAspect="1" noChangeArrowheads="1"/>
          </p:cNvPicPr>
          <p:nvPr/>
        </p:nvPicPr>
        <p:blipFill>
          <a:blip r:embed="rId3" cstate="print"/>
          <a:srcRect/>
          <a:stretch>
            <a:fillRect/>
          </a:stretch>
        </p:blipFill>
        <p:spPr bwMode="auto">
          <a:xfrm>
            <a:off x="304800" y="241300"/>
            <a:ext cx="8531225" cy="638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l="48517" t="40080" r="7097" b="11824"/>
          <a:stretch>
            <a:fillRect/>
          </a:stretch>
        </p:blipFill>
        <p:spPr bwMode="auto">
          <a:xfrm>
            <a:off x="4832350" y="304800"/>
            <a:ext cx="3494088" cy="4876800"/>
          </a:xfrm>
          <a:prstGeom prst="rect">
            <a:avLst/>
          </a:prstGeom>
          <a:noFill/>
          <a:ln w="9525">
            <a:noFill/>
            <a:miter lim="800000"/>
            <a:headEnd/>
            <a:tailEnd/>
          </a:ln>
        </p:spPr>
      </p:pic>
      <p:sp>
        <p:nvSpPr>
          <p:cNvPr id="15363" name="Text Box 5"/>
          <p:cNvSpPr txBox="1">
            <a:spLocks noChangeArrowheads="1"/>
          </p:cNvSpPr>
          <p:nvPr/>
        </p:nvSpPr>
        <p:spPr bwMode="auto">
          <a:xfrm>
            <a:off x="76200" y="5832475"/>
            <a:ext cx="9204325" cy="830263"/>
          </a:xfrm>
          <a:prstGeom prst="rect">
            <a:avLst/>
          </a:prstGeom>
          <a:noFill/>
          <a:ln w="9525">
            <a:noFill/>
            <a:miter lim="800000"/>
            <a:headEnd/>
            <a:tailEnd/>
          </a:ln>
        </p:spPr>
        <p:txBody>
          <a:bodyPr wrap="none">
            <a:spAutoFit/>
          </a:bodyPr>
          <a:lstStyle/>
          <a:p>
            <a:r>
              <a:rPr lang="en-US">
                <a:latin typeface="Arial" charset="0"/>
                <a:cs typeface="Arial" charset="0"/>
              </a:rPr>
              <a:t>Percent of C4 species in the Cyperaceae in 25 regions of the USA</a:t>
            </a:r>
          </a:p>
          <a:p>
            <a:r>
              <a:rPr lang="en-US">
                <a:latin typeface="Arial" charset="0"/>
                <a:cs typeface="Arial" charset="0"/>
              </a:rPr>
              <a:t>  and Mexico (Teeri et al. Oecolgia 1980</a:t>
            </a:r>
          </a:p>
        </p:txBody>
      </p:sp>
      <p:sp>
        <p:nvSpPr>
          <p:cNvPr id="15364" name="Text Box 6"/>
          <p:cNvSpPr txBox="1">
            <a:spLocks noChangeArrowheads="1"/>
          </p:cNvSpPr>
          <p:nvPr/>
        </p:nvSpPr>
        <p:spPr bwMode="auto">
          <a:xfrm>
            <a:off x="184150" y="0"/>
            <a:ext cx="3819572" cy="954107"/>
          </a:xfrm>
          <a:prstGeom prst="rect">
            <a:avLst/>
          </a:prstGeom>
          <a:noFill/>
          <a:ln w="9525">
            <a:noFill/>
            <a:miter lim="800000"/>
            <a:headEnd/>
            <a:tailEnd/>
          </a:ln>
        </p:spPr>
        <p:txBody>
          <a:bodyPr wrap="none">
            <a:spAutoFit/>
          </a:bodyPr>
          <a:lstStyle/>
          <a:p>
            <a:r>
              <a:rPr lang="en-US" sz="2800" dirty="0" smtClean="0">
                <a:latin typeface="Arial" charset="0"/>
                <a:cs typeface="Arial" charset="0"/>
              </a:rPr>
              <a:t>IV. </a:t>
            </a:r>
            <a:r>
              <a:rPr lang="en-US" sz="2800" dirty="0">
                <a:latin typeface="Arial" charset="0"/>
                <a:cs typeface="Arial" charset="0"/>
              </a:rPr>
              <a:t>Tests of association</a:t>
            </a:r>
          </a:p>
          <a:p>
            <a:r>
              <a:rPr lang="en-US" sz="2800" dirty="0">
                <a:latin typeface="Arial" charset="0"/>
                <a:cs typeface="Arial" charset="0"/>
              </a:rPr>
              <a:t>     Across species</a:t>
            </a:r>
          </a:p>
        </p:txBody>
      </p:sp>
      <p:pic>
        <p:nvPicPr>
          <p:cNvPr id="15365" name="Picture 7"/>
          <p:cNvPicPr>
            <a:picLocks noChangeAspect="1" noChangeArrowheads="1"/>
          </p:cNvPicPr>
          <p:nvPr/>
        </p:nvPicPr>
        <p:blipFill>
          <a:blip r:embed="rId4" cstate="print"/>
          <a:srcRect/>
          <a:stretch>
            <a:fillRect/>
          </a:stretch>
        </p:blipFill>
        <p:spPr bwMode="auto">
          <a:xfrm>
            <a:off x="1250950" y="1447800"/>
            <a:ext cx="251460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_F12a"/>
          <p:cNvPicPr>
            <a:picLocks noChangeAspect="1" noChangeArrowheads="1"/>
          </p:cNvPicPr>
          <p:nvPr/>
        </p:nvPicPr>
        <p:blipFill>
          <a:blip r:embed="rId3" cstate="print"/>
          <a:srcRect/>
          <a:stretch>
            <a:fillRect/>
          </a:stretch>
        </p:blipFill>
        <p:spPr bwMode="auto">
          <a:xfrm>
            <a:off x="2933700" y="76200"/>
            <a:ext cx="3287713" cy="6399213"/>
          </a:xfrm>
          <a:prstGeom prst="rect">
            <a:avLst/>
          </a:prstGeom>
          <a:noFill/>
          <a:ln w="9525">
            <a:noFill/>
            <a:miter lim="800000"/>
            <a:headEnd/>
            <a:tailEnd/>
          </a:ln>
        </p:spPr>
      </p:pic>
      <p:sp>
        <p:nvSpPr>
          <p:cNvPr id="16387" name="Text Box 4"/>
          <p:cNvSpPr txBox="1">
            <a:spLocks noChangeArrowheads="1"/>
          </p:cNvSpPr>
          <p:nvPr/>
        </p:nvSpPr>
        <p:spPr bwMode="auto">
          <a:xfrm>
            <a:off x="517525" y="650875"/>
            <a:ext cx="2244725" cy="954088"/>
          </a:xfrm>
          <a:prstGeom prst="rect">
            <a:avLst/>
          </a:prstGeom>
          <a:noFill/>
          <a:ln w="9525">
            <a:noFill/>
            <a:miter lim="800000"/>
            <a:headEnd/>
            <a:tailEnd/>
          </a:ln>
        </p:spPr>
        <p:txBody>
          <a:bodyPr wrap="none">
            <a:spAutoFit/>
          </a:bodyPr>
          <a:lstStyle/>
          <a:p>
            <a:r>
              <a:rPr lang="en-US" sz="2800">
                <a:latin typeface="Arial" charset="0"/>
                <a:cs typeface="Arial" charset="0"/>
              </a:rPr>
              <a:t>Phylogenetic</a:t>
            </a:r>
          </a:p>
          <a:p>
            <a:r>
              <a:rPr lang="en-US" sz="2800">
                <a:latin typeface="Arial" charset="0"/>
                <a:cs typeface="Arial" charset="0"/>
              </a:rPr>
              <a:t> approaches</a:t>
            </a:r>
          </a:p>
        </p:txBody>
      </p:sp>
      <p:sp>
        <p:nvSpPr>
          <p:cNvPr id="16388" name="TextBox 3"/>
          <p:cNvSpPr txBox="1">
            <a:spLocks noChangeArrowheads="1"/>
          </p:cNvSpPr>
          <p:nvPr/>
        </p:nvSpPr>
        <p:spPr bwMode="auto">
          <a:xfrm>
            <a:off x="2743200" y="6027738"/>
            <a:ext cx="3771900" cy="830262"/>
          </a:xfrm>
          <a:prstGeom prst="rect">
            <a:avLst/>
          </a:prstGeom>
          <a:solidFill>
            <a:srgbClr val="FFFFFF"/>
          </a:solidFill>
          <a:ln w="9525">
            <a:noFill/>
            <a:miter lim="800000"/>
            <a:headEnd/>
            <a:tailEnd/>
          </a:ln>
        </p:spPr>
        <p:txBody>
          <a:bodyPr wrap="none">
            <a:spAutoFit/>
          </a:bodyPr>
          <a:lstStyle/>
          <a:p>
            <a:r>
              <a:rPr lang="en-US" b="1">
                <a:latin typeface="Arial" charset="0"/>
                <a:cs typeface="Arial" charset="0"/>
              </a:rPr>
              <a:t>Grey-headed flying fox</a:t>
            </a:r>
          </a:p>
          <a:p>
            <a:r>
              <a:rPr lang="en-US" b="1" i="1">
                <a:latin typeface="Arial" charset="0"/>
                <a:cs typeface="Arial" charset="0"/>
              </a:rPr>
              <a:t>Pteropus poliocephalus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0_F12b"/>
          <p:cNvPicPr>
            <a:picLocks noChangeAspect="1" noChangeArrowheads="1"/>
          </p:cNvPicPr>
          <p:nvPr/>
        </p:nvPicPr>
        <p:blipFill>
          <a:blip r:embed="rId3" cstate="print"/>
          <a:srcRect/>
          <a:stretch>
            <a:fillRect/>
          </a:stretch>
        </p:blipFill>
        <p:spPr bwMode="auto">
          <a:xfrm>
            <a:off x="1231900" y="960438"/>
            <a:ext cx="6007100" cy="5745162"/>
          </a:xfrm>
          <a:prstGeom prst="rect">
            <a:avLst/>
          </a:prstGeom>
          <a:noFill/>
          <a:ln w="9525">
            <a:noFill/>
            <a:miter lim="800000"/>
            <a:headEnd/>
            <a:tailEnd/>
          </a:ln>
        </p:spPr>
      </p:pic>
      <p:sp>
        <p:nvSpPr>
          <p:cNvPr id="17411" name="Rectangle 3"/>
          <p:cNvSpPr>
            <a:spLocks noChangeArrowheads="1"/>
          </p:cNvSpPr>
          <p:nvPr/>
        </p:nvSpPr>
        <p:spPr bwMode="auto">
          <a:xfrm>
            <a:off x="228600" y="76200"/>
            <a:ext cx="8912225" cy="523875"/>
          </a:xfrm>
          <a:prstGeom prst="rect">
            <a:avLst/>
          </a:prstGeom>
          <a:noFill/>
          <a:ln w="9525">
            <a:noFill/>
            <a:miter lim="800000"/>
            <a:headEnd/>
            <a:tailEnd/>
          </a:ln>
        </p:spPr>
        <p:txBody>
          <a:bodyPr wrap="none">
            <a:spAutoFit/>
          </a:bodyPr>
          <a:lstStyle/>
          <a:p>
            <a:r>
              <a:rPr lang="en-US" sz="2800">
                <a:latin typeface="Arial" charset="0"/>
                <a:cs typeface="Arial" charset="0"/>
              </a:rPr>
              <a:t>Variation in testis size among fruit bats and flying foxes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0_F13"/>
          <p:cNvPicPr>
            <a:picLocks noChangeAspect="1" noChangeArrowheads="1"/>
          </p:cNvPicPr>
          <p:nvPr/>
        </p:nvPicPr>
        <p:blipFill>
          <a:blip r:embed="rId3" cstate="print"/>
          <a:srcRect/>
          <a:stretch>
            <a:fillRect/>
          </a:stretch>
        </p:blipFill>
        <p:spPr bwMode="auto">
          <a:xfrm>
            <a:off x="1066800" y="228600"/>
            <a:ext cx="70088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4419600" y="1143000"/>
            <a:ext cx="3200400" cy="2160588"/>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4800600" y="3886200"/>
            <a:ext cx="3048000" cy="2166938"/>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533400" y="1066800"/>
            <a:ext cx="3429000" cy="2284413"/>
          </a:xfrm>
          <a:prstGeom prst="rect">
            <a:avLst/>
          </a:prstGeom>
          <a:noFill/>
          <a:ln w="9525">
            <a:noFill/>
            <a:miter lim="800000"/>
            <a:headEnd/>
            <a:tailEnd/>
          </a:ln>
        </p:spPr>
      </p:pic>
      <p:sp>
        <p:nvSpPr>
          <p:cNvPr id="19461" name="Text Box 5"/>
          <p:cNvSpPr txBox="1">
            <a:spLocks noChangeArrowheads="1"/>
          </p:cNvSpPr>
          <p:nvPr/>
        </p:nvSpPr>
        <p:spPr bwMode="auto">
          <a:xfrm>
            <a:off x="762000" y="2971800"/>
            <a:ext cx="3276600" cy="336550"/>
          </a:xfrm>
          <a:prstGeom prst="rect">
            <a:avLst/>
          </a:prstGeom>
          <a:solidFill>
            <a:schemeClr val="bg1"/>
          </a:solidFill>
          <a:ln w="9525">
            <a:noFill/>
            <a:miter lim="800000"/>
            <a:headEnd/>
            <a:tailEnd/>
          </a:ln>
        </p:spPr>
        <p:txBody>
          <a:bodyPr>
            <a:spAutoFit/>
          </a:bodyPr>
          <a:lstStyle/>
          <a:p>
            <a:r>
              <a:rPr lang="en-US" sz="800">
                <a:latin typeface="Arial" charset="0"/>
                <a:cs typeface="Arial" charset="0"/>
              </a:rPr>
              <a:t>Scatter diagram of hypothetical data from 40 species, showing the relationship between Y and X</a:t>
            </a:r>
          </a:p>
        </p:txBody>
      </p:sp>
      <p:sp>
        <p:nvSpPr>
          <p:cNvPr id="19462" name="Line 6"/>
          <p:cNvSpPr>
            <a:spLocks noChangeShapeType="1"/>
          </p:cNvSpPr>
          <p:nvPr/>
        </p:nvSpPr>
        <p:spPr bwMode="auto">
          <a:xfrm flipV="1">
            <a:off x="2057400" y="4724400"/>
            <a:ext cx="0" cy="1066800"/>
          </a:xfrm>
          <a:prstGeom prst="line">
            <a:avLst/>
          </a:prstGeom>
          <a:noFill/>
          <a:ln w="9525">
            <a:solidFill>
              <a:schemeClr val="tx1"/>
            </a:solidFill>
            <a:round/>
            <a:headEnd/>
            <a:tailEnd/>
          </a:ln>
        </p:spPr>
        <p:txBody>
          <a:bodyPr/>
          <a:lstStyle/>
          <a:p>
            <a:endParaRPr lang="en-US"/>
          </a:p>
        </p:txBody>
      </p:sp>
      <p:sp>
        <p:nvSpPr>
          <p:cNvPr id="19463" name="Line 7"/>
          <p:cNvSpPr>
            <a:spLocks noChangeShapeType="1"/>
          </p:cNvSpPr>
          <p:nvPr/>
        </p:nvSpPr>
        <p:spPr bwMode="auto">
          <a:xfrm flipH="1" flipV="1">
            <a:off x="1371600" y="4038600"/>
            <a:ext cx="685800" cy="685800"/>
          </a:xfrm>
          <a:prstGeom prst="line">
            <a:avLst/>
          </a:prstGeom>
          <a:noFill/>
          <a:ln w="9525">
            <a:solidFill>
              <a:schemeClr val="tx1"/>
            </a:solidFill>
            <a:round/>
            <a:headEnd/>
            <a:tailEnd/>
          </a:ln>
        </p:spPr>
        <p:txBody>
          <a:bodyPr/>
          <a:lstStyle/>
          <a:p>
            <a:endParaRPr lang="en-US"/>
          </a:p>
        </p:txBody>
      </p:sp>
      <p:sp>
        <p:nvSpPr>
          <p:cNvPr id="19464" name="Line 8"/>
          <p:cNvSpPr>
            <a:spLocks noChangeShapeType="1"/>
          </p:cNvSpPr>
          <p:nvPr/>
        </p:nvSpPr>
        <p:spPr bwMode="auto">
          <a:xfrm flipH="1" flipV="1">
            <a:off x="1752600" y="4038600"/>
            <a:ext cx="304800" cy="685800"/>
          </a:xfrm>
          <a:prstGeom prst="line">
            <a:avLst/>
          </a:prstGeom>
          <a:noFill/>
          <a:ln w="9525">
            <a:solidFill>
              <a:schemeClr val="tx1"/>
            </a:solidFill>
            <a:round/>
            <a:headEnd/>
            <a:tailEnd/>
          </a:ln>
        </p:spPr>
        <p:txBody>
          <a:bodyPr/>
          <a:lstStyle/>
          <a:p>
            <a:endParaRPr lang="en-US"/>
          </a:p>
        </p:txBody>
      </p:sp>
      <p:sp>
        <p:nvSpPr>
          <p:cNvPr id="19465" name="Line 9"/>
          <p:cNvSpPr>
            <a:spLocks noChangeShapeType="1"/>
          </p:cNvSpPr>
          <p:nvPr/>
        </p:nvSpPr>
        <p:spPr bwMode="auto">
          <a:xfrm flipV="1">
            <a:off x="2057400" y="4038600"/>
            <a:ext cx="304800" cy="685800"/>
          </a:xfrm>
          <a:prstGeom prst="line">
            <a:avLst/>
          </a:prstGeom>
          <a:noFill/>
          <a:ln w="9525">
            <a:solidFill>
              <a:schemeClr val="tx1"/>
            </a:solidFill>
            <a:round/>
            <a:headEnd/>
            <a:tailEnd/>
          </a:ln>
        </p:spPr>
        <p:txBody>
          <a:bodyPr/>
          <a:lstStyle/>
          <a:p>
            <a:endParaRPr lang="en-US"/>
          </a:p>
        </p:txBody>
      </p:sp>
      <p:sp>
        <p:nvSpPr>
          <p:cNvPr id="19466" name="Line 10"/>
          <p:cNvSpPr>
            <a:spLocks noChangeShapeType="1"/>
          </p:cNvSpPr>
          <p:nvPr/>
        </p:nvSpPr>
        <p:spPr bwMode="auto">
          <a:xfrm flipV="1">
            <a:off x="2057400" y="4038600"/>
            <a:ext cx="609600" cy="685800"/>
          </a:xfrm>
          <a:prstGeom prst="line">
            <a:avLst/>
          </a:prstGeom>
          <a:noFill/>
          <a:ln w="9525">
            <a:solidFill>
              <a:schemeClr val="tx1"/>
            </a:solidFill>
            <a:round/>
            <a:headEnd/>
            <a:tailEnd/>
          </a:ln>
        </p:spPr>
        <p:txBody>
          <a:bodyPr/>
          <a:lstStyle/>
          <a:p>
            <a:endParaRPr lang="en-US"/>
          </a:p>
        </p:txBody>
      </p:sp>
      <p:sp>
        <p:nvSpPr>
          <p:cNvPr id="19467" name="Text Box 11"/>
          <p:cNvSpPr txBox="1">
            <a:spLocks noChangeArrowheads="1"/>
          </p:cNvSpPr>
          <p:nvPr/>
        </p:nvSpPr>
        <p:spPr bwMode="auto">
          <a:xfrm>
            <a:off x="974725" y="3622675"/>
            <a:ext cx="2057400" cy="461963"/>
          </a:xfrm>
          <a:prstGeom prst="rect">
            <a:avLst/>
          </a:prstGeom>
          <a:noFill/>
          <a:ln w="9525">
            <a:noFill/>
            <a:miter lim="800000"/>
            <a:headEnd/>
            <a:tailEnd/>
          </a:ln>
        </p:spPr>
        <p:txBody>
          <a:bodyPr wrap="none">
            <a:spAutoFit/>
          </a:bodyPr>
          <a:lstStyle/>
          <a:p>
            <a:r>
              <a:rPr lang="en-US">
                <a:latin typeface="Arial" charset="0"/>
                <a:cs typeface="Arial" charset="0"/>
              </a:rPr>
              <a:t>  </a:t>
            </a:r>
            <a:r>
              <a:rPr lang="en-US" sz="1200">
                <a:latin typeface="Arial" charset="0"/>
                <a:cs typeface="Arial" charset="0"/>
              </a:rPr>
              <a:t>1           2 …        39    40</a:t>
            </a:r>
          </a:p>
        </p:txBody>
      </p:sp>
      <p:sp>
        <p:nvSpPr>
          <p:cNvPr id="19468" name="Text Box 12"/>
          <p:cNvSpPr txBox="1">
            <a:spLocks noChangeArrowheads="1"/>
          </p:cNvSpPr>
          <p:nvPr/>
        </p:nvSpPr>
        <p:spPr bwMode="auto">
          <a:xfrm>
            <a:off x="381000" y="5791200"/>
            <a:ext cx="4362450" cy="461963"/>
          </a:xfrm>
          <a:prstGeom prst="rect">
            <a:avLst/>
          </a:prstGeom>
          <a:noFill/>
          <a:ln w="9525">
            <a:noFill/>
            <a:miter lim="800000"/>
            <a:headEnd/>
            <a:tailEnd/>
          </a:ln>
        </p:spPr>
        <p:txBody>
          <a:bodyPr wrap="none">
            <a:spAutoFit/>
          </a:bodyPr>
          <a:lstStyle/>
          <a:p>
            <a:r>
              <a:rPr lang="en-US" sz="1200">
                <a:latin typeface="Arial" charset="0"/>
                <a:cs typeface="Arial" charset="0"/>
              </a:rPr>
              <a:t>Treating each species independently reflects a phylogeny</a:t>
            </a:r>
          </a:p>
          <a:p>
            <a:r>
              <a:rPr lang="en-US" sz="1200">
                <a:latin typeface="Arial" charset="0"/>
                <a:cs typeface="Arial" charset="0"/>
              </a:rPr>
              <a:t>where each species and traits, x and y evolved independently</a:t>
            </a:r>
          </a:p>
        </p:txBody>
      </p:sp>
      <p:sp>
        <p:nvSpPr>
          <p:cNvPr id="19469" name="Text Box 14"/>
          <p:cNvSpPr txBox="1">
            <a:spLocks noChangeArrowheads="1"/>
          </p:cNvSpPr>
          <p:nvPr/>
        </p:nvSpPr>
        <p:spPr bwMode="auto">
          <a:xfrm>
            <a:off x="3657600" y="609600"/>
            <a:ext cx="4191000" cy="457200"/>
          </a:xfrm>
          <a:prstGeom prst="rect">
            <a:avLst/>
          </a:prstGeom>
          <a:solidFill>
            <a:schemeClr val="bg1"/>
          </a:solidFill>
          <a:ln w="9525">
            <a:noFill/>
            <a:miter lim="800000"/>
            <a:headEnd/>
            <a:tailEnd/>
          </a:ln>
        </p:spPr>
        <p:txBody>
          <a:bodyPr>
            <a:spAutoFit/>
          </a:bodyPr>
          <a:lstStyle/>
          <a:p>
            <a:pPr>
              <a:spcBef>
                <a:spcPct val="50000"/>
              </a:spcBef>
            </a:pPr>
            <a:r>
              <a:rPr lang="en-US">
                <a:latin typeface="Arial" charset="0"/>
                <a:cs typeface="Arial" charset="0"/>
              </a:rPr>
              <a:t>Adapted from J. Felsenstein)</a:t>
            </a:r>
          </a:p>
        </p:txBody>
      </p:sp>
      <p:sp>
        <p:nvSpPr>
          <p:cNvPr id="19470" name="Text Box 15"/>
          <p:cNvSpPr txBox="1">
            <a:spLocks noChangeArrowheads="1"/>
          </p:cNvSpPr>
          <p:nvPr/>
        </p:nvSpPr>
        <p:spPr bwMode="auto">
          <a:xfrm>
            <a:off x="304800" y="0"/>
            <a:ext cx="3851275" cy="461963"/>
          </a:xfrm>
          <a:prstGeom prst="rect">
            <a:avLst/>
          </a:prstGeom>
          <a:noFill/>
          <a:ln w="9525">
            <a:noFill/>
            <a:miter lim="800000"/>
            <a:headEnd/>
            <a:tailEnd/>
          </a:ln>
        </p:spPr>
        <p:txBody>
          <a:bodyPr wrap="none">
            <a:spAutoFit/>
          </a:bodyPr>
          <a:lstStyle/>
          <a:p>
            <a:r>
              <a:rPr lang="en-US">
                <a:latin typeface="Arial" charset="0"/>
                <a:cs typeface="Arial" charset="0"/>
              </a:rPr>
              <a:t>Phylogenetic Comparisons</a:t>
            </a:r>
          </a:p>
        </p:txBody>
      </p:sp>
      <p:sp>
        <p:nvSpPr>
          <p:cNvPr id="19471" name="TextBox 15"/>
          <p:cNvSpPr txBox="1">
            <a:spLocks noChangeArrowheads="1"/>
          </p:cNvSpPr>
          <p:nvPr/>
        </p:nvSpPr>
        <p:spPr bwMode="auto">
          <a:xfrm>
            <a:off x="0" y="609600"/>
            <a:ext cx="3810000" cy="461963"/>
          </a:xfrm>
          <a:prstGeom prst="rect">
            <a:avLst/>
          </a:prstGeom>
          <a:noFill/>
          <a:ln w="9525">
            <a:noFill/>
            <a:miter lim="800000"/>
            <a:headEnd/>
            <a:tailEnd/>
          </a:ln>
        </p:spPr>
        <p:txBody>
          <a:bodyPr wrap="none">
            <a:spAutoFit/>
          </a:bodyPr>
          <a:lstStyle/>
          <a:p>
            <a:r>
              <a:rPr lang="en-US">
                <a:latin typeface="Arial" charset="0"/>
                <a:cs typeface="Arial" charset="0"/>
              </a:rPr>
              <a:t>(Am. Nat, 1985, 125: 1-15,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_F00"/>
          <p:cNvPicPr>
            <a:picLocks noChangeAspect="1" noChangeArrowheads="1"/>
          </p:cNvPicPr>
          <p:nvPr/>
        </p:nvPicPr>
        <p:blipFill>
          <a:blip r:embed="rId3" cstate="print"/>
          <a:srcRect/>
          <a:stretch>
            <a:fillRect/>
          </a:stretch>
        </p:blipFill>
        <p:spPr bwMode="auto">
          <a:xfrm>
            <a:off x="762000" y="2771775"/>
            <a:ext cx="7467600" cy="3933825"/>
          </a:xfrm>
          <a:prstGeom prst="rect">
            <a:avLst/>
          </a:prstGeom>
          <a:noFill/>
          <a:ln w="9525">
            <a:noFill/>
            <a:miter lim="800000"/>
            <a:headEnd/>
            <a:tailEnd/>
          </a:ln>
        </p:spPr>
      </p:pic>
      <p:sp>
        <p:nvSpPr>
          <p:cNvPr id="3075" name="Text Box 3"/>
          <p:cNvSpPr txBox="1">
            <a:spLocks noChangeArrowheads="1"/>
          </p:cNvSpPr>
          <p:nvPr/>
        </p:nvSpPr>
        <p:spPr bwMode="auto">
          <a:xfrm>
            <a:off x="441325" y="269875"/>
            <a:ext cx="8397875" cy="2246313"/>
          </a:xfrm>
          <a:prstGeom prst="rect">
            <a:avLst/>
          </a:prstGeom>
          <a:noFill/>
          <a:ln w="9525">
            <a:noFill/>
            <a:miter lim="800000"/>
            <a:headEnd/>
            <a:tailEnd/>
          </a:ln>
        </p:spPr>
        <p:txBody>
          <a:bodyPr>
            <a:spAutoFit/>
          </a:bodyPr>
          <a:lstStyle/>
          <a:p>
            <a:pPr marL="571500" indent="-571500">
              <a:buFontTx/>
              <a:buAutoNum type="romanUcPeriod"/>
            </a:pPr>
            <a:r>
              <a:rPr lang="en-US" sz="2800">
                <a:latin typeface="Arial" charset="0"/>
                <a:cs typeface="Arial" charset="0"/>
              </a:rPr>
              <a:t>Experimental manipulation of traits</a:t>
            </a:r>
          </a:p>
          <a:p>
            <a:pPr marL="571500" indent="-571500"/>
            <a:endParaRPr lang="en-US" sz="2800">
              <a:latin typeface="Arial" charset="0"/>
              <a:cs typeface="Arial" charset="0"/>
            </a:endParaRPr>
          </a:p>
          <a:p>
            <a:pPr marL="571500" indent="-571500"/>
            <a:r>
              <a:rPr lang="en-US" sz="2800">
                <a:latin typeface="Arial" charset="0"/>
                <a:cs typeface="Arial" charset="0"/>
              </a:rPr>
              <a:t>	One can isolate and test the effect of single (or multiple factors)  on fitness using well-designed experiments.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57" descr="Figure_06_00_L"/>
          <p:cNvPicPr>
            <a:picLocks noChangeAspect="1" noChangeArrowheads="1"/>
          </p:cNvPicPr>
          <p:nvPr/>
        </p:nvPicPr>
        <p:blipFill>
          <a:blip r:embed="rId3" cstate="print"/>
          <a:srcRect/>
          <a:stretch>
            <a:fillRect/>
          </a:stretch>
        </p:blipFill>
        <p:spPr bwMode="auto">
          <a:xfrm>
            <a:off x="1865313" y="1724025"/>
            <a:ext cx="5413375" cy="3408363"/>
          </a:xfrm>
          <a:prstGeom prst="rect">
            <a:avLst/>
          </a:prstGeom>
          <a:noFill/>
          <a:ln w="9525">
            <a:noFill/>
            <a:miter lim="800000"/>
            <a:headEnd/>
            <a:tailEnd/>
          </a:ln>
        </p:spPr>
      </p:pic>
      <p:sp>
        <p:nvSpPr>
          <p:cNvPr id="4" name="Title 3"/>
          <p:cNvSpPr>
            <a:spLocks noGrp="1"/>
          </p:cNvSpPr>
          <p:nvPr>
            <p:ph type="ctrTitle"/>
          </p:nvPr>
        </p:nvSpPr>
        <p:spPr>
          <a:xfrm>
            <a:off x="685800" y="457200"/>
            <a:ext cx="7772400" cy="1470025"/>
          </a:xfrm>
        </p:spPr>
        <p:txBody>
          <a:bodyPr/>
          <a:lstStyle/>
          <a:p>
            <a:r>
              <a:rPr lang="en-US" dirty="0" err="1" smtClean="0">
                <a:latin typeface="Arial" pitchFamily="34" charset="0"/>
                <a:cs typeface="Arial" pitchFamily="34" charset="0"/>
              </a:rPr>
              <a:t>Felsenstein</a:t>
            </a:r>
            <a:r>
              <a:rPr lang="en-US" dirty="0" smtClean="0">
                <a:latin typeface="Arial" pitchFamily="34" charset="0"/>
                <a:cs typeface="Arial" pitchFamily="34" charset="0"/>
              </a:rPr>
              <a:t> Revisited</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57" descr="Figure_06_00_L"/>
          <p:cNvPicPr>
            <a:picLocks noChangeAspect="1" noChangeArrowheads="1"/>
          </p:cNvPicPr>
          <p:nvPr/>
        </p:nvPicPr>
        <p:blipFill>
          <a:blip r:embed="rId3" cstate="print"/>
          <a:srcRect/>
          <a:stretch>
            <a:fillRect/>
          </a:stretch>
        </p:blipFill>
        <p:spPr bwMode="auto">
          <a:xfrm>
            <a:off x="1585913" y="1044575"/>
            <a:ext cx="5972175" cy="476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0_F16"/>
          <p:cNvPicPr>
            <a:picLocks noChangeAspect="1" noChangeArrowheads="1"/>
          </p:cNvPicPr>
          <p:nvPr/>
        </p:nvPicPr>
        <p:blipFill>
          <a:blip r:embed="rId3" cstate="print"/>
          <a:srcRect/>
          <a:stretch>
            <a:fillRect/>
          </a:stretch>
        </p:blipFill>
        <p:spPr bwMode="auto">
          <a:xfrm>
            <a:off x="1841500" y="228600"/>
            <a:ext cx="54721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0_F15"/>
          <p:cNvPicPr>
            <a:picLocks noChangeAspect="1" noChangeArrowheads="1"/>
          </p:cNvPicPr>
          <p:nvPr/>
        </p:nvPicPr>
        <p:blipFill>
          <a:blip r:embed="rId3" cstate="print"/>
          <a:srcRect b="4763"/>
          <a:stretch>
            <a:fillRect/>
          </a:stretch>
        </p:blipFill>
        <p:spPr bwMode="auto">
          <a:xfrm>
            <a:off x="1295400" y="763587"/>
            <a:ext cx="6557963" cy="6094413"/>
          </a:xfrm>
          <a:prstGeom prst="rect">
            <a:avLst/>
          </a:prstGeom>
          <a:noFill/>
          <a:ln w="9525">
            <a:noFill/>
            <a:miter lim="800000"/>
            <a:headEnd/>
            <a:tailEnd/>
          </a:ln>
        </p:spPr>
      </p:pic>
      <p:sp>
        <p:nvSpPr>
          <p:cNvPr id="20483" name="Text Box 3"/>
          <p:cNvSpPr txBox="1">
            <a:spLocks noChangeArrowheads="1"/>
          </p:cNvSpPr>
          <p:nvPr/>
        </p:nvSpPr>
        <p:spPr bwMode="auto">
          <a:xfrm>
            <a:off x="2803525" y="5267325"/>
            <a:ext cx="6178550" cy="523875"/>
          </a:xfrm>
          <a:prstGeom prst="rect">
            <a:avLst/>
          </a:prstGeom>
          <a:noFill/>
          <a:ln w="9525">
            <a:noFill/>
            <a:miter lim="800000"/>
            <a:headEnd/>
            <a:tailEnd/>
          </a:ln>
        </p:spPr>
        <p:txBody>
          <a:bodyPr wrap="none">
            <a:spAutoFit/>
          </a:bodyPr>
          <a:lstStyle/>
          <a:p>
            <a:r>
              <a:rPr lang="en-US" sz="2800" b="1" dirty="0">
                <a:latin typeface="Arial" charset="0"/>
                <a:cs typeface="Arial" charset="0"/>
              </a:rPr>
              <a:t>N = 17                                       N = 11</a:t>
            </a:r>
          </a:p>
        </p:txBody>
      </p:sp>
      <p:sp>
        <p:nvSpPr>
          <p:cNvPr id="4" name="TextBox 3"/>
          <p:cNvSpPr txBox="1"/>
          <p:nvPr/>
        </p:nvSpPr>
        <p:spPr>
          <a:xfrm>
            <a:off x="0" y="0"/>
            <a:ext cx="6090706" cy="523220"/>
          </a:xfrm>
          <a:prstGeom prst="rect">
            <a:avLst/>
          </a:prstGeom>
          <a:noFill/>
        </p:spPr>
        <p:txBody>
          <a:bodyPr wrap="none" rtlCol="0">
            <a:spAutoFit/>
          </a:bodyPr>
          <a:lstStyle/>
          <a:p>
            <a:r>
              <a:rPr lang="en-US" sz="2800" b="1" dirty="0" smtClean="0">
                <a:latin typeface="Arial" pitchFamily="34" charset="0"/>
                <a:cs typeface="Arial" pitchFamily="34" charset="0"/>
              </a:rPr>
              <a:t>Returning to Bats and Testis Size: </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eaLnBrk="1" hangingPunct="1"/>
            <a:r>
              <a:rPr lang="en-US" sz="3200">
                <a:solidFill>
                  <a:srgbClr val="800000"/>
                </a:solidFill>
              </a:rPr>
              <a:t>Pollination and breeding system evolution in Caribbean Gesnerieae</a:t>
            </a:r>
            <a:endParaRPr lang="en-US" sz="4400">
              <a:solidFill>
                <a:schemeClr val="tx2"/>
              </a:solidFill>
            </a:endParaRPr>
          </a:p>
        </p:txBody>
      </p:sp>
      <p:grpSp>
        <p:nvGrpSpPr>
          <p:cNvPr id="22531" name="Group 5"/>
          <p:cNvGrpSpPr>
            <a:grpSpLocks/>
          </p:cNvGrpSpPr>
          <p:nvPr/>
        </p:nvGrpSpPr>
        <p:grpSpPr bwMode="auto">
          <a:xfrm>
            <a:off x="228600" y="1066800"/>
            <a:ext cx="8686800" cy="5791200"/>
            <a:chOff x="0" y="336"/>
            <a:chExt cx="5760" cy="3822"/>
          </a:xfrm>
        </p:grpSpPr>
        <p:pic>
          <p:nvPicPr>
            <p:cNvPr id="22532" name="Picture 6" descr="central_america_caribbean"/>
            <p:cNvPicPr>
              <a:picLocks noChangeAspect="1" noChangeArrowheads="1"/>
            </p:cNvPicPr>
            <p:nvPr/>
          </p:nvPicPr>
          <p:blipFill>
            <a:blip r:embed="rId3" cstate="print"/>
            <a:srcRect l="18716" t="8020" r="584" b="10693"/>
            <a:stretch>
              <a:fillRect/>
            </a:stretch>
          </p:blipFill>
          <p:spPr bwMode="auto">
            <a:xfrm>
              <a:off x="0" y="336"/>
              <a:ext cx="5760" cy="3822"/>
            </a:xfrm>
            <a:prstGeom prst="rect">
              <a:avLst/>
            </a:prstGeom>
            <a:noFill/>
            <a:ln w="9525">
              <a:noFill/>
              <a:miter lim="800000"/>
              <a:headEnd/>
              <a:tailEnd/>
            </a:ln>
          </p:spPr>
        </p:pic>
        <p:pic>
          <p:nvPicPr>
            <p:cNvPr id="22533" name="Picture 7" descr="G"/>
            <p:cNvPicPr>
              <a:picLocks noChangeAspect="1" noChangeArrowheads="1"/>
            </p:cNvPicPr>
            <p:nvPr/>
          </p:nvPicPr>
          <p:blipFill>
            <a:blip r:embed="rId4" cstate="print"/>
            <a:srcRect r="14514"/>
            <a:stretch>
              <a:fillRect/>
            </a:stretch>
          </p:blipFill>
          <p:spPr bwMode="auto">
            <a:xfrm>
              <a:off x="2488" y="2584"/>
              <a:ext cx="1056" cy="868"/>
            </a:xfrm>
            <a:prstGeom prst="rect">
              <a:avLst/>
            </a:prstGeom>
            <a:noFill/>
            <a:ln w="63500">
              <a:noFill/>
              <a:miter lim="800000"/>
              <a:headEnd/>
              <a:tailEnd/>
            </a:ln>
          </p:spPr>
        </p:pic>
        <p:pic>
          <p:nvPicPr>
            <p:cNvPr id="22534" name="Picture 8" descr="Hispaniolan Emerald_ Rhytidophyllum vernicosum copy"/>
            <p:cNvPicPr>
              <a:picLocks noChangeAspect="1" noChangeArrowheads="1"/>
            </p:cNvPicPr>
            <p:nvPr/>
          </p:nvPicPr>
          <p:blipFill>
            <a:blip r:embed="rId5" cstate="print"/>
            <a:srcRect/>
            <a:stretch>
              <a:fillRect/>
            </a:stretch>
          </p:blipFill>
          <p:spPr bwMode="auto">
            <a:xfrm>
              <a:off x="3064" y="1144"/>
              <a:ext cx="864" cy="648"/>
            </a:xfrm>
            <a:prstGeom prst="rect">
              <a:avLst/>
            </a:prstGeom>
            <a:noFill/>
            <a:ln w="9525">
              <a:noFill/>
              <a:miter lim="800000"/>
              <a:headEnd/>
              <a:tailEnd/>
            </a:ln>
          </p:spPr>
        </p:pic>
        <p:pic>
          <p:nvPicPr>
            <p:cNvPr id="22535" name="Picture 9" descr="R"/>
            <p:cNvPicPr>
              <a:picLocks noChangeAspect="1" noChangeArrowheads="1"/>
            </p:cNvPicPr>
            <p:nvPr/>
          </p:nvPicPr>
          <p:blipFill>
            <a:blip r:embed="rId6" cstate="print"/>
            <a:srcRect/>
            <a:stretch>
              <a:fillRect/>
            </a:stretch>
          </p:blipFill>
          <p:spPr bwMode="auto">
            <a:xfrm>
              <a:off x="856" y="1576"/>
              <a:ext cx="572" cy="576"/>
            </a:xfrm>
            <a:prstGeom prst="rect">
              <a:avLst/>
            </a:prstGeom>
            <a:noFill/>
            <a:ln w="9525">
              <a:noFill/>
              <a:miter lim="800000"/>
              <a:headEnd/>
              <a:tailEnd/>
            </a:ln>
          </p:spPr>
        </p:pic>
        <p:pic>
          <p:nvPicPr>
            <p:cNvPr id="22536" name="Picture 10" descr="G"/>
            <p:cNvPicPr>
              <a:picLocks noChangeAspect="1" noChangeArrowheads="1"/>
            </p:cNvPicPr>
            <p:nvPr/>
          </p:nvPicPr>
          <p:blipFill>
            <a:blip r:embed="rId7" cstate="print"/>
            <a:srcRect l="14558" t="10588" r="21176" b="12354"/>
            <a:stretch>
              <a:fillRect/>
            </a:stretch>
          </p:blipFill>
          <p:spPr bwMode="auto">
            <a:xfrm>
              <a:off x="1096" y="2488"/>
              <a:ext cx="870" cy="783"/>
            </a:xfrm>
            <a:prstGeom prst="rect">
              <a:avLst/>
            </a:prstGeom>
            <a:noFill/>
            <a:ln w="9525">
              <a:noFill/>
              <a:miter lim="800000"/>
              <a:headEnd/>
              <a:tailEnd/>
            </a:ln>
          </p:spPr>
        </p:pic>
        <p:pic>
          <p:nvPicPr>
            <p:cNvPr id="22537" name="Picture 11" descr="G reticulata"/>
            <p:cNvPicPr>
              <a:picLocks noChangeAspect="1" noChangeArrowheads="1"/>
            </p:cNvPicPr>
            <p:nvPr/>
          </p:nvPicPr>
          <p:blipFill>
            <a:blip r:embed="rId8" cstate="print"/>
            <a:srcRect l="5376" r="8064" b="14493"/>
            <a:stretch>
              <a:fillRect/>
            </a:stretch>
          </p:blipFill>
          <p:spPr bwMode="auto">
            <a:xfrm>
              <a:off x="4080" y="1344"/>
              <a:ext cx="816" cy="747"/>
            </a:xfrm>
            <a:prstGeom prst="rect">
              <a:avLst/>
            </a:prstGeom>
            <a:noFill/>
            <a:ln w="9525">
              <a:noFill/>
              <a:miter lim="800000"/>
              <a:headEnd/>
              <a:tailEnd/>
            </a:ln>
          </p:spPr>
        </p:pic>
        <p:pic>
          <p:nvPicPr>
            <p:cNvPr id="22538" name="Picture 12" descr="G"/>
            <p:cNvPicPr>
              <a:picLocks noChangeAspect="1" noChangeArrowheads="1"/>
            </p:cNvPicPr>
            <p:nvPr/>
          </p:nvPicPr>
          <p:blipFill>
            <a:blip r:embed="rId9" cstate="print"/>
            <a:srcRect/>
            <a:stretch>
              <a:fillRect/>
            </a:stretch>
          </p:blipFill>
          <p:spPr bwMode="auto">
            <a:xfrm>
              <a:off x="5136" y="2304"/>
              <a:ext cx="624" cy="593"/>
            </a:xfrm>
            <a:prstGeom prst="rect">
              <a:avLst/>
            </a:prstGeom>
            <a:noFill/>
            <a:ln w="9525">
              <a:noFill/>
              <a:miter lim="800000"/>
              <a:headEnd/>
              <a:tailEnd/>
            </a:ln>
          </p:spPr>
        </p:pic>
        <p:pic>
          <p:nvPicPr>
            <p:cNvPr id="22539" name="Picture 13" descr="Annals_Gpedunculosa"/>
            <p:cNvPicPr>
              <a:picLocks noChangeAspect="1" noChangeArrowheads="1"/>
            </p:cNvPicPr>
            <p:nvPr/>
          </p:nvPicPr>
          <p:blipFill>
            <a:blip r:embed="rId10" cstate="print"/>
            <a:srcRect r="36244"/>
            <a:stretch>
              <a:fillRect/>
            </a:stretch>
          </p:blipFill>
          <p:spPr bwMode="auto">
            <a:xfrm>
              <a:off x="3792" y="2448"/>
              <a:ext cx="791" cy="1173"/>
            </a:xfrm>
            <a:prstGeom prst="rect">
              <a:avLst/>
            </a:prstGeom>
            <a:noFill/>
            <a:ln w="9525">
              <a:noFill/>
              <a:miter lim="800000"/>
              <a:headEnd/>
              <a:tailEnd/>
            </a:ln>
          </p:spPr>
        </p:pic>
        <p:pic>
          <p:nvPicPr>
            <p:cNvPr id="22540" name="Picture 14" descr="Gesneria sp2 - Copy"/>
            <p:cNvPicPr>
              <a:picLocks noChangeAspect="1" noChangeArrowheads="1"/>
            </p:cNvPicPr>
            <p:nvPr/>
          </p:nvPicPr>
          <p:blipFill>
            <a:blip r:embed="rId11" cstate="print"/>
            <a:srcRect/>
            <a:stretch>
              <a:fillRect/>
            </a:stretch>
          </p:blipFill>
          <p:spPr bwMode="auto">
            <a:xfrm>
              <a:off x="856" y="760"/>
              <a:ext cx="672" cy="450"/>
            </a:xfrm>
            <a:prstGeom prst="rect">
              <a:avLst/>
            </a:prstGeom>
            <a:noFill/>
            <a:ln w="9525">
              <a:noFill/>
              <a:miter lim="800000"/>
              <a:headEnd/>
              <a:tailEnd/>
            </a:ln>
          </p:spPr>
        </p:pic>
        <p:pic>
          <p:nvPicPr>
            <p:cNvPr id="22541" name="Picture 26" descr="Rasperum_flr2"/>
            <p:cNvPicPr>
              <a:picLocks noChangeAspect="1" noChangeArrowheads="1"/>
            </p:cNvPicPr>
            <p:nvPr/>
          </p:nvPicPr>
          <p:blipFill>
            <a:blip r:embed="rId12" cstate="print"/>
            <a:srcRect l="11934" r="21480"/>
            <a:stretch>
              <a:fillRect/>
            </a:stretch>
          </p:blipFill>
          <p:spPr bwMode="auto">
            <a:xfrm>
              <a:off x="2592" y="1096"/>
              <a:ext cx="593" cy="720"/>
            </a:xfrm>
            <a:prstGeom prst="rect">
              <a:avLst/>
            </a:prstGeom>
            <a:noFill/>
            <a:ln w="9525">
              <a:noFill/>
              <a:miter lim="800000"/>
              <a:headEnd/>
              <a:tailEnd/>
            </a:ln>
          </p:spPr>
        </p:pic>
        <p:pic>
          <p:nvPicPr>
            <p:cNvPr id="22542" name="Picture 16" descr="Rhytidophyllum gran p_flor"/>
            <p:cNvPicPr>
              <a:picLocks noChangeAspect="1" noChangeArrowheads="1"/>
            </p:cNvPicPr>
            <p:nvPr/>
          </p:nvPicPr>
          <p:blipFill>
            <a:blip r:embed="rId13" cstate="print"/>
            <a:srcRect l="9375" r="9375"/>
            <a:stretch>
              <a:fillRect/>
            </a:stretch>
          </p:blipFill>
          <p:spPr bwMode="auto">
            <a:xfrm>
              <a:off x="1672" y="568"/>
              <a:ext cx="816" cy="753"/>
            </a:xfrm>
            <a:prstGeom prst="rect">
              <a:avLst/>
            </a:prstGeom>
            <a:noFill/>
            <a:ln w="9525">
              <a:noFill/>
              <a:miter lim="800000"/>
              <a:headEnd/>
              <a:tailEnd/>
            </a:ln>
          </p:spPr>
        </p:pic>
        <p:pic>
          <p:nvPicPr>
            <p:cNvPr id="22543" name="Picture 17" descr="Picture 054"/>
            <p:cNvPicPr>
              <a:picLocks noChangeAspect="1" noChangeArrowheads="1"/>
            </p:cNvPicPr>
            <p:nvPr/>
          </p:nvPicPr>
          <p:blipFill>
            <a:blip r:embed="rId14" cstate="print"/>
            <a:srcRect r="12695"/>
            <a:stretch>
              <a:fillRect/>
            </a:stretch>
          </p:blipFill>
          <p:spPr bwMode="auto">
            <a:xfrm>
              <a:off x="4656" y="720"/>
              <a:ext cx="838" cy="72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pic>
        <p:nvPicPr>
          <p:cNvPr id="23555" name="Picture 3" descr="Fig 8 Pollination and corolla copy"/>
          <p:cNvPicPr>
            <a:picLocks noChangeAspect="1" noChangeArrowheads="1"/>
          </p:cNvPicPr>
          <p:nvPr/>
        </p:nvPicPr>
        <p:blipFill>
          <a:blip r:embed="rId3" cstate="print"/>
          <a:srcRect/>
          <a:stretch>
            <a:fillRect/>
          </a:stretch>
        </p:blipFill>
        <p:spPr bwMode="auto">
          <a:xfrm>
            <a:off x="0" y="0"/>
            <a:ext cx="6934200" cy="6705600"/>
          </a:xfrm>
          <a:prstGeom prst="rect">
            <a:avLst/>
          </a:prstGeom>
          <a:noFill/>
          <a:ln w="9525">
            <a:noFill/>
            <a:miter lim="800000"/>
            <a:headEnd/>
            <a:tailEnd/>
          </a:ln>
        </p:spPr>
      </p:pic>
      <p:sp>
        <p:nvSpPr>
          <p:cNvPr id="23556" name="Rectangle 4"/>
          <p:cNvSpPr>
            <a:spLocks noChangeArrowheads="1"/>
          </p:cNvSpPr>
          <p:nvPr/>
        </p:nvSpPr>
        <p:spPr bwMode="auto">
          <a:xfrm>
            <a:off x="4038600" y="6324600"/>
            <a:ext cx="990600" cy="533400"/>
          </a:xfrm>
          <a:prstGeom prst="rect">
            <a:avLst/>
          </a:prstGeom>
          <a:solidFill>
            <a:schemeClr val="accent1">
              <a:alpha val="20000"/>
            </a:schemeClr>
          </a:solidFill>
          <a:ln w="9525" algn="ctr">
            <a:noFill/>
            <a:miter lim="800000"/>
            <a:headEnd/>
            <a:tailEnd/>
          </a:ln>
        </p:spPr>
        <p:txBody>
          <a:bodyPr wrap="none" anchor="ctr"/>
          <a:lstStyle/>
          <a:p>
            <a:endParaRPr lang="en-US"/>
          </a:p>
        </p:txBody>
      </p:sp>
      <p:grpSp>
        <p:nvGrpSpPr>
          <p:cNvPr id="23557" name="Group 5"/>
          <p:cNvGrpSpPr>
            <a:grpSpLocks/>
          </p:cNvGrpSpPr>
          <p:nvPr/>
        </p:nvGrpSpPr>
        <p:grpSpPr bwMode="auto">
          <a:xfrm>
            <a:off x="7086600" y="0"/>
            <a:ext cx="2057400" cy="1903413"/>
            <a:chOff x="2160" y="912"/>
            <a:chExt cx="1536" cy="1506"/>
          </a:xfrm>
        </p:grpSpPr>
        <p:pic>
          <p:nvPicPr>
            <p:cNvPr id="23564" name="Picture 6" descr="G"/>
            <p:cNvPicPr>
              <a:picLocks noChangeAspect="1" noChangeArrowheads="1"/>
            </p:cNvPicPr>
            <p:nvPr/>
          </p:nvPicPr>
          <p:blipFill>
            <a:blip r:embed="rId4" cstate="print"/>
            <a:srcRect/>
            <a:stretch>
              <a:fillRect/>
            </a:stretch>
          </p:blipFill>
          <p:spPr bwMode="auto">
            <a:xfrm>
              <a:off x="2160" y="912"/>
              <a:ext cx="1536" cy="1506"/>
            </a:xfrm>
            <a:prstGeom prst="rect">
              <a:avLst/>
            </a:prstGeom>
            <a:noFill/>
            <a:ln w="9525">
              <a:noFill/>
              <a:miter lim="800000"/>
              <a:headEnd/>
              <a:tailEnd/>
            </a:ln>
          </p:spPr>
        </p:pic>
        <p:sp>
          <p:nvSpPr>
            <p:cNvPr id="23565" name="Rectangle 7"/>
            <p:cNvSpPr>
              <a:spLocks noChangeArrowheads="1"/>
            </p:cNvSpPr>
            <p:nvPr/>
          </p:nvSpPr>
          <p:spPr bwMode="auto">
            <a:xfrm>
              <a:off x="2160" y="2016"/>
              <a:ext cx="960" cy="362"/>
            </a:xfrm>
            <a:prstGeom prst="rect">
              <a:avLst/>
            </a:prstGeom>
            <a:solidFill>
              <a:schemeClr val="tx1"/>
            </a:solidFill>
            <a:ln w="9525" algn="ctr">
              <a:noFill/>
              <a:miter lim="800000"/>
              <a:headEnd/>
              <a:tailEnd/>
            </a:ln>
          </p:spPr>
          <p:txBody>
            <a:bodyPr>
              <a:spAutoFit/>
            </a:bodyPr>
            <a:lstStyle/>
            <a:p>
              <a:pPr eaLnBrk="1" hangingPunct="1"/>
              <a:r>
                <a:rPr lang="en-US" sz="1200" u="sng">
                  <a:solidFill>
                    <a:schemeClr val="bg1"/>
                  </a:solidFill>
                  <a:latin typeface="Lucida Sans Unicode" pitchFamily="34" charset="0"/>
                  <a:cs typeface="Arial" charset="0"/>
                </a:rPr>
                <a:t>G</a:t>
              </a:r>
              <a:r>
                <a:rPr lang="en-US" sz="1200">
                  <a:solidFill>
                    <a:schemeClr val="bg1"/>
                  </a:solidFill>
                  <a:latin typeface="Lucida Sans Unicode" pitchFamily="34" charset="0"/>
                  <a:cs typeface="Arial" charset="0"/>
                </a:rPr>
                <a:t>. </a:t>
              </a:r>
              <a:r>
                <a:rPr lang="en-US" sz="1200" u="sng">
                  <a:solidFill>
                    <a:schemeClr val="bg1"/>
                  </a:solidFill>
                  <a:latin typeface="Lucida Sans Unicode" pitchFamily="34" charset="0"/>
                  <a:cs typeface="Arial" charset="0"/>
                </a:rPr>
                <a:t>decapleura</a:t>
              </a:r>
              <a:r>
                <a:rPr lang="en-US" sz="1200">
                  <a:solidFill>
                    <a:schemeClr val="bg1"/>
                  </a:solidFill>
                  <a:latin typeface="Lucida Sans Unicode" pitchFamily="34" charset="0"/>
                  <a:cs typeface="Arial" charset="0"/>
                </a:rPr>
                <a:t> Hispaniola</a:t>
              </a:r>
            </a:p>
          </p:txBody>
        </p:sp>
      </p:grpSp>
      <p:grpSp>
        <p:nvGrpSpPr>
          <p:cNvPr id="23558" name="Group 8"/>
          <p:cNvGrpSpPr>
            <a:grpSpLocks/>
          </p:cNvGrpSpPr>
          <p:nvPr/>
        </p:nvGrpSpPr>
        <p:grpSpPr bwMode="auto">
          <a:xfrm>
            <a:off x="7162800" y="4495800"/>
            <a:ext cx="1981200" cy="1981200"/>
            <a:chOff x="4032" y="1008"/>
            <a:chExt cx="1357" cy="1444"/>
          </a:xfrm>
        </p:grpSpPr>
        <p:pic>
          <p:nvPicPr>
            <p:cNvPr id="23562" name="Picture 9" descr="Annals_Gviridiflora"/>
            <p:cNvPicPr>
              <a:picLocks noChangeAspect="1" noChangeArrowheads="1"/>
            </p:cNvPicPr>
            <p:nvPr/>
          </p:nvPicPr>
          <p:blipFill>
            <a:blip r:embed="rId5" cstate="print"/>
            <a:srcRect/>
            <a:stretch>
              <a:fillRect/>
            </a:stretch>
          </p:blipFill>
          <p:spPr bwMode="auto">
            <a:xfrm>
              <a:off x="4032" y="1008"/>
              <a:ext cx="1357" cy="1444"/>
            </a:xfrm>
            <a:prstGeom prst="rect">
              <a:avLst/>
            </a:prstGeom>
            <a:noFill/>
            <a:ln w="9525">
              <a:noFill/>
              <a:miter lim="800000"/>
              <a:headEnd/>
              <a:tailEnd/>
            </a:ln>
          </p:spPr>
        </p:pic>
        <p:sp>
          <p:nvSpPr>
            <p:cNvPr id="23563" name="Text Box 10"/>
            <p:cNvSpPr txBox="1">
              <a:spLocks noChangeArrowheads="1"/>
            </p:cNvSpPr>
            <p:nvPr/>
          </p:nvSpPr>
          <p:spPr bwMode="auto">
            <a:xfrm>
              <a:off x="4032" y="2113"/>
              <a:ext cx="864" cy="333"/>
            </a:xfrm>
            <a:prstGeom prst="rect">
              <a:avLst/>
            </a:prstGeom>
            <a:solidFill>
              <a:schemeClr val="tx1"/>
            </a:solidFill>
            <a:ln w="38100" algn="ctr">
              <a:noFill/>
              <a:miter lim="800000"/>
              <a:headEnd/>
              <a:tailEnd/>
            </a:ln>
          </p:spPr>
          <p:txBody>
            <a:bodyPr>
              <a:spAutoFit/>
            </a:bodyPr>
            <a:lstStyle/>
            <a:p>
              <a:pPr eaLnBrk="1" hangingPunct="1"/>
              <a:r>
                <a:rPr lang="en-US" sz="1200" u="sng">
                  <a:solidFill>
                    <a:schemeClr val="bg1"/>
                  </a:solidFill>
                  <a:latin typeface="Lucida Sans Unicode" pitchFamily="34" charset="0"/>
                  <a:cs typeface="Arial" charset="0"/>
                </a:rPr>
                <a:t>G.</a:t>
              </a:r>
              <a:r>
                <a:rPr lang="en-US" sz="1200">
                  <a:solidFill>
                    <a:schemeClr val="bg1"/>
                  </a:solidFill>
                  <a:latin typeface="Lucida Sans Unicode" pitchFamily="34" charset="0"/>
                  <a:cs typeface="Arial" charset="0"/>
                </a:rPr>
                <a:t> </a:t>
              </a:r>
              <a:r>
                <a:rPr lang="en-US" sz="1200" u="sng">
                  <a:solidFill>
                    <a:schemeClr val="bg1"/>
                  </a:solidFill>
                  <a:latin typeface="Lucida Sans Unicode" pitchFamily="34" charset="0"/>
                  <a:cs typeface="Arial" charset="0"/>
                </a:rPr>
                <a:t>viridiflora</a:t>
              </a:r>
              <a:r>
                <a:rPr lang="en-US" sz="1200">
                  <a:solidFill>
                    <a:schemeClr val="bg1"/>
                  </a:solidFill>
                  <a:latin typeface="Lucida Sans Unicode" pitchFamily="34" charset="0"/>
                  <a:cs typeface="Arial" charset="0"/>
                </a:rPr>
                <a:t>  </a:t>
              </a:r>
            </a:p>
            <a:p>
              <a:pPr eaLnBrk="1" hangingPunct="1"/>
              <a:r>
                <a:rPr lang="en-US" sz="1200">
                  <a:solidFill>
                    <a:schemeClr val="bg1"/>
                  </a:solidFill>
                  <a:latin typeface="Lucida Sans Unicode" pitchFamily="34" charset="0"/>
                  <a:cs typeface="Arial" charset="0"/>
                </a:rPr>
                <a:t>Puerto Rico</a:t>
              </a:r>
            </a:p>
          </p:txBody>
        </p:sp>
      </p:grpSp>
      <p:pic>
        <p:nvPicPr>
          <p:cNvPr id="23559" name="Picture 11" descr="G"/>
          <p:cNvPicPr>
            <a:picLocks noChangeAspect="1" noChangeArrowheads="1"/>
          </p:cNvPicPr>
          <p:nvPr/>
        </p:nvPicPr>
        <p:blipFill>
          <a:blip r:embed="rId6" cstate="print"/>
          <a:srcRect/>
          <a:stretch>
            <a:fillRect/>
          </a:stretch>
        </p:blipFill>
        <p:spPr bwMode="auto">
          <a:xfrm>
            <a:off x="6934200" y="2133600"/>
            <a:ext cx="2209800" cy="2073275"/>
          </a:xfrm>
          <a:prstGeom prst="rect">
            <a:avLst/>
          </a:prstGeom>
          <a:noFill/>
          <a:ln w="63500">
            <a:noFill/>
            <a:miter lim="800000"/>
            <a:headEnd/>
            <a:tailEnd/>
          </a:ln>
        </p:spPr>
      </p:pic>
      <p:sp>
        <p:nvSpPr>
          <p:cNvPr id="23560" name="Text Box 12"/>
          <p:cNvSpPr txBox="1">
            <a:spLocks noChangeArrowheads="1"/>
          </p:cNvSpPr>
          <p:nvPr/>
        </p:nvSpPr>
        <p:spPr bwMode="auto">
          <a:xfrm>
            <a:off x="6934200" y="3962400"/>
            <a:ext cx="2209800" cy="274638"/>
          </a:xfrm>
          <a:prstGeom prst="rect">
            <a:avLst/>
          </a:prstGeom>
          <a:solidFill>
            <a:schemeClr val="tx1"/>
          </a:solidFill>
          <a:ln w="9525" algn="ctr">
            <a:noFill/>
            <a:miter lim="800000"/>
            <a:headEnd/>
            <a:tailEnd/>
          </a:ln>
        </p:spPr>
        <p:txBody>
          <a:bodyPr>
            <a:spAutoFit/>
          </a:bodyPr>
          <a:lstStyle/>
          <a:p>
            <a:pPr algn="ctr" eaLnBrk="1" hangingPunct="1"/>
            <a:r>
              <a:rPr lang="en-US" sz="1200" u="sng">
                <a:solidFill>
                  <a:schemeClr val="bg1"/>
                </a:solidFill>
                <a:latin typeface="Lucida Sans Unicode" pitchFamily="34" charset="0"/>
                <a:cs typeface="Arial" charset="0"/>
              </a:rPr>
              <a:t>G.</a:t>
            </a:r>
            <a:r>
              <a:rPr lang="en-US" sz="1200">
                <a:solidFill>
                  <a:schemeClr val="bg1"/>
                </a:solidFill>
                <a:latin typeface="Lucida Sans Unicode" pitchFamily="34" charset="0"/>
                <a:cs typeface="Arial" charset="0"/>
              </a:rPr>
              <a:t> </a:t>
            </a:r>
            <a:r>
              <a:rPr lang="en-US" sz="1200" u="sng">
                <a:solidFill>
                  <a:schemeClr val="bg1"/>
                </a:solidFill>
                <a:latin typeface="Lucida Sans Unicode" pitchFamily="34" charset="0"/>
                <a:cs typeface="Arial" charset="0"/>
              </a:rPr>
              <a:t>fruticosa</a:t>
            </a:r>
            <a:r>
              <a:rPr lang="en-US" sz="1200">
                <a:solidFill>
                  <a:schemeClr val="bg1"/>
                </a:solidFill>
                <a:latin typeface="Lucida Sans Unicode" pitchFamily="34" charset="0"/>
                <a:cs typeface="Arial" charset="0"/>
              </a:rPr>
              <a:t> Hispaniola</a:t>
            </a:r>
          </a:p>
        </p:txBody>
      </p:sp>
      <p:sp>
        <p:nvSpPr>
          <p:cNvPr id="23561" name="Text Box 13"/>
          <p:cNvSpPr txBox="1">
            <a:spLocks noChangeArrowheads="1"/>
          </p:cNvSpPr>
          <p:nvPr/>
        </p:nvSpPr>
        <p:spPr bwMode="auto">
          <a:xfrm>
            <a:off x="4495800" y="6437313"/>
            <a:ext cx="4454525" cy="369887"/>
          </a:xfrm>
          <a:prstGeom prst="rect">
            <a:avLst/>
          </a:prstGeom>
          <a:noFill/>
          <a:ln w="9525">
            <a:noFill/>
            <a:miter lim="800000"/>
            <a:headEnd/>
            <a:tailEnd/>
          </a:ln>
        </p:spPr>
        <p:txBody>
          <a:bodyPr wrap="none">
            <a:spAutoFit/>
          </a:bodyPr>
          <a:lstStyle/>
          <a:p>
            <a:pPr eaLnBrk="1" hangingPunct="1"/>
            <a:r>
              <a:rPr lang="en-US" sz="1800">
                <a:latin typeface="Arial" charset="0"/>
                <a:cs typeface="Arial" charset="0"/>
              </a:rPr>
              <a:t>Marten-Rodriguez, 2010, New Phytologist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457200" y="1463675"/>
            <a:ext cx="7696200" cy="5394325"/>
          </a:xfrm>
          <a:prstGeom prst="rect">
            <a:avLst/>
          </a:prstGeom>
          <a:noFill/>
          <a:ln w="9525">
            <a:noFill/>
            <a:miter lim="800000"/>
            <a:headEnd/>
            <a:tailEnd/>
          </a:ln>
        </p:spPr>
      </p:pic>
      <p:sp>
        <p:nvSpPr>
          <p:cNvPr id="24579" name="Text Box 3"/>
          <p:cNvSpPr txBox="1">
            <a:spLocks noChangeArrowheads="1"/>
          </p:cNvSpPr>
          <p:nvPr/>
        </p:nvSpPr>
        <p:spPr bwMode="auto">
          <a:xfrm>
            <a:off x="365125" y="41275"/>
            <a:ext cx="8685213" cy="523875"/>
          </a:xfrm>
          <a:prstGeom prst="rect">
            <a:avLst/>
          </a:prstGeom>
          <a:noFill/>
          <a:ln w="9525">
            <a:noFill/>
            <a:miter lim="800000"/>
            <a:headEnd/>
            <a:tailEnd/>
          </a:ln>
        </p:spPr>
        <p:txBody>
          <a:bodyPr wrap="none">
            <a:spAutoFit/>
          </a:bodyPr>
          <a:lstStyle/>
          <a:p>
            <a:r>
              <a:rPr lang="en-US" sz="2800" dirty="0" smtClean="0">
                <a:latin typeface="Arial" charset="0"/>
                <a:cs typeface="Arial" charset="0"/>
              </a:rPr>
              <a:t>V</a:t>
            </a:r>
            <a:r>
              <a:rPr lang="en-US" sz="2800" dirty="0">
                <a:latin typeface="Arial" charset="0"/>
                <a:cs typeface="Arial" charset="0"/>
              </a:rPr>
              <a:t>. Constraints to Adaptation- lack of genetic variation</a:t>
            </a:r>
          </a:p>
        </p:txBody>
      </p:sp>
      <p:sp>
        <p:nvSpPr>
          <p:cNvPr id="24580" name="Text Box 3"/>
          <p:cNvSpPr txBox="1">
            <a:spLocks noChangeArrowheads="1"/>
          </p:cNvSpPr>
          <p:nvPr/>
        </p:nvSpPr>
        <p:spPr bwMode="auto">
          <a:xfrm>
            <a:off x="382588" y="847725"/>
            <a:ext cx="7732712" cy="523875"/>
          </a:xfrm>
          <a:prstGeom prst="rect">
            <a:avLst/>
          </a:prstGeom>
          <a:noFill/>
          <a:ln w="9525">
            <a:noFill/>
            <a:miter lim="800000"/>
            <a:headEnd/>
            <a:tailEnd/>
          </a:ln>
        </p:spPr>
        <p:txBody>
          <a:bodyPr wrap="none">
            <a:spAutoFit/>
          </a:bodyPr>
          <a:lstStyle/>
          <a:p>
            <a:r>
              <a:rPr lang="en-US" sz="2800">
                <a:latin typeface="Arial" charset="0"/>
                <a:cs typeface="Arial" charset="0"/>
              </a:rPr>
              <a:t>Evolution of Heavy Metal Tolerance by Grasses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http___journals"/>
          <p:cNvPicPr>
            <a:picLocks noChangeAspect="1" noChangeArrowheads="1"/>
          </p:cNvPicPr>
          <p:nvPr/>
        </p:nvPicPr>
        <p:blipFill>
          <a:blip r:embed="rId3" cstate="print"/>
          <a:srcRect/>
          <a:stretch>
            <a:fillRect/>
          </a:stretch>
        </p:blipFill>
        <p:spPr bwMode="auto">
          <a:xfrm>
            <a:off x="0" y="76200"/>
            <a:ext cx="9144000" cy="5562600"/>
          </a:xfrm>
          <a:prstGeom prst="rect">
            <a:avLst/>
          </a:prstGeom>
          <a:noFill/>
          <a:ln w="9525">
            <a:noFill/>
            <a:miter lim="800000"/>
            <a:headEnd/>
            <a:tailEnd/>
          </a:ln>
        </p:spPr>
      </p:pic>
      <p:sp>
        <p:nvSpPr>
          <p:cNvPr id="25603" name="Text Box 7"/>
          <p:cNvSpPr txBox="1">
            <a:spLocks noChangeArrowheads="1"/>
          </p:cNvSpPr>
          <p:nvPr/>
        </p:nvSpPr>
        <p:spPr bwMode="auto">
          <a:xfrm>
            <a:off x="76200" y="5486400"/>
            <a:ext cx="9067800" cy="1384300"/>
          </a:xfrm>
          <a:prstGeom prst="rect">
            <a:avLst/>
          </a:prstGeom>
          <a:noFill/>
          <a:ln w="9525">
            <a:noFill/>
            <a:miter lim="800000"/>
            <a:headEnd/>
            <a:tailEnd/>
          </a:ln>
        </p:spPr>
        <p:txBody>
          <a:bodyPr wrap="none">
            <a:spAutoFit/>
          </a:bodyPr>
          <a:lstStyle/>
          <a:p>
            <a:r>
              <a:rPr lang="en-US" sz="2800">
                <a:latin typeface="Arial" charset="0"/>
                <a:cs typeface="Arial" charset="0"/>
              </a:rPr>
              <a:t>Lack of genetic variation explains lack of adaptation of </a:t>
            </a:r>
          </a:p>
          <a:p>
            <a:r>
              <a:rPr lang="en-US" sz="2800">
                <a:latin typeface="Arial" charset="0"/>
                <a:cs typeface="Arial" charset="0"/>
              </a:rPr>
              <a:t>heavy metal tolerance, from Bradshaw, Proc. Roy. Soc. </a:t>
            </a:r>
          </a:p>
          <a:p>
            <a:r>
              <a:rPr lang="en-US" sz="2800">
                <a:latin typeface="Arial" charset="0"/>
                <a:cs typeface="Arial" charset="0"/>
              </a:rPr>
              <a:t>Biol. Ser. B. 1991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0_F24"/>
          <p:cNvPicPr>
            <a:picLocks noChangeAspect="1" noChangeArrowheads="1"/>
          </p:cNvPicPr>
          <p:nvPr/>
        </p:nvPicPr>
        <p:blipFill>
          <a:blip r:embed="rId3" cstate="print"/>
          <a:srcRect/>
          <a:stretch>
            <a:fillRect/>
          </a:stretch>
        </p:blipFill>
        <p:spPr bwMode="auto">
          <a:xfrm>
            <a:off x="304800" y="1117600"/>
            <a:ext cx="8531225" cy="4633913"/>
          </a:xfrm>
          <a:prstGeom prst="rect">
            <a:avLst/>
          </a:prstGeom>
          <a:noFill/>
          <a:ln w="9525">
            <a:noFill/>
            <a:miter lim="800000"/>
            <a:headEnd/>
            <a:tailEnd/>
          </a:ln>
        </p:spPr>
      </p:pic>
      <p:sp>
        <p:nvSpPr>
          <p:cNvPr id="26627" name="Text Box 3"/>
          <p:cNvSpPr txBox="1">
            <a:spLocks noChangeArrowheads="1"/>
          </p:cNvSpPr>
          <p:nvPr/>
        </p:nvSpPr>
        <p:spPr bwMode="auto">
          <a:xfrm>
            <a:off x="365125" y="41275"/>
            <a:ext cx="5961063" cy="523875"/>
          </a:xfrm>
          <a:prstGeom prst="rect">
            <a:avLst/>
          </a:prstGeom>
          <a:noFill/>
          <a:ln w="9525">
            <a:noFill/>
            <a:miter lim="800000"/>
            <a:headEnd/>
            <a:tailEnd/>
          </a:ln>
        </p:spPr>
        <p:txBody>
          <a:bodyPr wrap="none">
            <a:spAutoFit/>
          </a:bodyPr>
          <a:lstStyle/>
          <a:p>
            <a:r>
              <a:rPr lang="en-US" sz="2800">
                <a:latin typeface="Arial" charset="0"/>
                <a:cs typeface="Arial" charset="0"/>
              </a:rPr>
              <a:t>Host Shifts in an Herbivorous Beetle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0_T03"/>
          <p:cNvPicPr>
            <a:picLocks noChangeAspect="1" noChangeArrowheads="1"/>
          </p:cNvPicPr>
          <p:nvPr/>
        </p:nvPicPr>
        <p:blipFill>
          <a:blip r:embed="rId3" cstate="print"/>
          <a:srcRect/>
          <a:stretch>
            <a:fillRect/>
          </a:stretch>
        </p:blipFill>
        <p:spPr bwMode="auto">
          <a:xfrm>
            <a:off x="495300" y="228600"/>
            <a:ext cx="8150225"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_U01"/>
          <p:cNvPicPr>
            <a:picLocks noChangeAspect="1" noChangeArrowheads="1"/>
          </p:cNvPicPr>
          <p:nvPr/>
        </p:nvPicPr>
        <p:blipFill>
          <a:blip r:embed="rId3" cstate="print"/>
          <a:srcRect b="7120"/>
          <a:stretch>
            <a:fillRect/>
          </a:stretch>
        </p:blipFill>
        <p:spPr bwMode="auto">
          <a:xfrm>
            <a:off x="609600" y="1295400"/>
            <a:ext cx="3211513" cy="5105400"/>
          </a:xfrm>
          <a:prstGeom prst="rect">
            <a:avLst/>
          </a:prstGeom>
          <a:noFill/>
          <a:ln w="9525">
            <a:noFill/>
            <a:miter lim="800000"/>
            <a:headEnd/>
            <a:tailEnd/>
          </a:ln>
        </p:spPr>
      </p:pic>
      <p:sp>
        <p:nvSpPr>
          <p:cNvPr id="4099" name="Text Box 3"/>
          <p:cNvSpPr txBox="1">
            <a:spLocks noChangeArrowheads="1"/>
          </p:cNvSpPr>
          <p:nvPr/>
        </p:nvSpPr>
        <p:spPr bwMode="auto">
          <a:xfrm>
            <a:off x="236538" y="193675"/>
            <a:ext cx="4183062" cy="954088"/>
          </a:xfrm>
          <a:prstGeom prst="rect">
            <a:avLst/>
          </a:prstGeom>
          <a:noFill/>
          <a:ln w="9525">
            <a:noFill/>
            <a:miter lim="800000"/>
            <a:headEnd/>
            <a:tailEnd/>
          </a:ln>
        </p:spPr>
        <p:txBody>
          <a:bodyPr>
            <a:spAutoFit/>
          </a:bodyPr>
          <a:lstStyle/>
          <a:p>
            <a:r>
              <a:rPr lang="en-US" sz="2800">
                <a:latin typeface="Arial" charset="0"/>
                <a:cs typeface="Arial" charset="0"/>
              </a:rPr>
              <a:t>Adaptive significance of</a:t>
            </a:r>
          </a:p>
          <a:p>
            <a:r>
              <a:rPr lang="en-US" sz="2800">
                <a:latin typeface="Arial" charset="0"/>
                <a:cs typeface="Arial" charset="0"/>
              </a:rPr>
              <a:t>  hooked beak</a:t>
            </a:r>
          </a:p>
        </p:txBody>
      </p:sp>
      <p:grpSp>
        <p:nvGrpSpPr>
          <p:cNvPr id="4100" name="Group 6"/>
          <p:cNvGrpSpPr>
            <a:grpSpLocks noChangeAspect="1"/>
          </p:cNvGrpSpPr>
          <p:nvPr/>
        </p:nvGrpSpPr>
        <p:grpSpPr bwMode="auto">
          <a:xfrm>
            <a:off x="4953000" y="228600"/>
            <a:ext cx="3348038" cy="3886200"/>
            <a:chOff x="2688" y="480"/>
            <a:chExt cx="2446" cy="2839"/>
          </a:xfrm>
        </p:grpSpPr>
        <p:sp>
          <p:nvSpPr>
            <p:cNvPr id="4102" name="AutoShape 5"/>
            <p:cNvSpPr>
              <a:spLocks noChangeAspect="1" noChangeArrowheads="1" noTextEdit="1"/>
            </p:cNvSpPr>
            <p:nvPr/>
          </p:nvSpPr>
          <p:spPr bwMode="auto">
            <a:xfrm>
              <a:off x="2688" y="480"/>
              <a:ext cx="2446" cy="2839"/>
            </a:xfrm>
            <a:prstGeom prst="rect">
              <a:avLst/>
            </a:prstGeom>
            <a:noFill/>
            <a:ln w="9525">
              <a:noFill/>
              <a:miter lim="800000"/>
              <a:headEnd/>
              <a:tailEnd/>
            </a:ln>
          </p:spPr>
          <p:txBody>
            <a:bodyPr/>
            <a:lstStyle/>
            <a:p>
              <a:endParaRPr lang="en-US"/>
            </a:p>
          </p:txBody>
        </p:sp>
        <p:pic>
          <p:nvPicPr>
            <p:cNvPr id="4103" name="Picture 7"/>
            <p:cNvPicPr>
              <a:picLocks noChangeAspect="1" noChangeArrowheads="1"/>
            </p:cNvPicPr>
            <p:nvPr/>
          </p:nvPicPr>
          <p:blipFill>
            <a:blip r:embed="rId4" cstate="print"/>
            <a:srcRect/>
            <a:stretch>
              <a:fillRect/>
            </a:stretch>
          </p:blipFill>
          <p:spPr bwMode="auto">
            <a:xfrm>
              <a:off x="2688" y="480"/>
              <a:ext cx="2449" cy="2842"/>
            </a:xfrm>
            <a:prstGeom prst="rect">
              <a:avLst/>
            </a:prstGeom>
            <a:noFill/>
            <a:ln w="9525">
              <a:noFill/>
              <a:miter lim="800000"/>
              <a:headEnd/>
              <a:tailEnd/>
            </a:ln>
          </p:spPr>
        </p:pic>
      </p:grpSp>
      <p:sp>
        <p:nvSpPr>
          <p:cNvPr id="4101" name="Rectangle 8"/>
          <p:cNvSpPr>
            <a:spLocks noChangeArrowheads="1"/>
          </p:cNvSpPr>
          <p:nvPr/>
        </p:nvSpPr>
        <p:spPr bwMode="auto">
          <a:xfrm>
            <a:off x="3962400" y="4343400"/>
            <a:ext cx="5683250" cy="1200150"/>
          </a:xfrm>
          <a:prstGeom prst="rect">
            <a:avLst/>
          </a:prstGeom>
          <a:noFill/>
          <a:ln w="9525">
            <a:noFill/>
            <a:miter lim="800000"/>
            <a:headEnd/>
            <a:tailEnd/>
          </a:ln>
        </p:spPr>
        <p:txBody>
          <a:bodyPr>
            <a:spAutoFit/>
          </a:bodyPr>
          <a:lstStyle/>
          <a:p>
            <a:r>
              <a:rPr lang="en-US" sz="1800" b="1">
                <a:latin typeface="Arial" charset="0"/>
                <a:cs typeface="Arial" charset="0"/>
              </a:rPr>
              <a:t>Relationship of overhang length to breakage. </a:t>
            </a:r>
          </a:p>
          <a:p>
            <a:r>
              <a:rPr lang="en-US" sz="1800" b="1">
                <a:latin typeface="Arial" charset="0"/>
                <a:cs typeface="Arial" charset="0"/>
              </a:rPr>
              <a:t>The overhangs of 13 birds that suffered breaks were initially longer than those of 111 birds without breaks; </a:t>
            </a:r>
          </a:p>
        </p:txBody>
      </p:sp>
      <p:sp>
        <p:nvSpPr>
          <p:cNvPr id="8" name="Rectangle 7"/>
          <p:cNvSpPr/>
          <p:nvPr/>
        </p:nvSpPr>
        <p:spPr>
          <a:xfrm>
            <a:off x="4114800" y="5638800"/>
            <a:ext cx="4572000" cy="830997"/>
          </a:xfrm>
          <a:prstGeom prst="rect">
            <a:avLst/>
          </a:prstGeom>
        </p:spPr>
        <p:txBody>
          <a:bodyPr>
            <a:spAutoFit/>
          </a:bodyPr>
          <a:lstStyle/>
          <a:p>
            <a:r>
              <a:rPr lang="en-US" dirty="0" smtClean="0">
                <a:hlinkClick r:id="rId5"/>
              </a:rPr>
              <a:t>http://www.youtube.com/watch?v=8tjJODKZ_bc</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dirty="0" smtClean="0">
                <a:latin typeface="Arial" charset="0"/>
                <a:cs typeface="Arial" charset="0"/>
              </a:rPr>
              <a:t>VI. </a:t>
            </a:r>
            <a:r>
              <a:rPr lang="en-US" sz="4000" dirty="0" smtClean="0">
                <a:latin typeface="Arial" charset="0"/>
                <a:cs typeface="Arial" charset="0"/>
              </a:rPr>
              <a:t>Conclusions</a:t>
            </a:r>
            <a:br>
              <a:rPr lang="en-US" sz="4000" dirty="0" smtClean="0">
                <a:latin typeface="Arial" charset="0"/>
                <a:cs typeface="Arial" charset="0"/>
              </a:rPr>
            </a:br>
            <a:r>
              <a:rPr lang="en-US" sz="4000" dirty="0" smtClean="0">
                <a:latin typeface="Arial" charset="0"/>
                <a:cs typeface="Arial" charset="0"/>
              </a:rPr>
              <a:t>How to test for an adaptation</a:t>
            </a:r>
          </a:p>
        </p:txBody>
      </p:sp>
      <p:sp>
        <p:nvSpPr>
          <p:cNvPr id="28675" name="Rectangle 3"/>
          <p:cNvSpPr>
            <a:spLocks noGrp="1" noChangeArrowheads="1"/>
          </p:cNvSpPr>
          <p:nvPr>
            <p:ph type="body" idx="1"/>
          </p:nvPr>
        </p:nvSpPr>
        <p:spPr/>
        <p:txBody>
          <a:bodyPr/>
          <a:lstStyle/>
          <a:p>
            <a:pPr eaLnBrk="1" hangingPunct="1"/>
            <a:r>
              <a:rPr lang="en-US" dirty="0" smtClean="0">
                <a:latin typeface="Arial" charset="0"/>
                <a:cs typeface="Arial" charset="0"/>
              </a:rPr>
              <a:t>Experimental manipulation of trait within </a:t>
            </a:r>
            <a:r>
              <a:rPr lang="en-US" dirty="0" smtClean="0">
                <a:latin typeface="Arial" charset="0"/>
                <a:cs typeface="Arial" charset="0"/>
              </a:rPr>
              <a:t>species</a:t>
            </a:r>
          </a:p>
          <a:p>
            <a:pPr eaLnBrk="1" hangingPunct="1"/>
            <a:r>
              <a:rPr lang="en-US" dirty="0" smtClean="0">
                <a:latin typeface="Arial" charset="0"/>
                <a:cs typeface="Arial" charset="0"/>
              </a:rPr>
              <a:t>Short-term evolutionary “experiments”</a:t>
            </a:r>
            <a:endParaRPr lang="en-US" dirty="0" smtClean="0">
              <a:latin typeface="Arial" charset="0"/>
              <a:cs typeface="Arial" charset="0"/>
            </a:endParaRPr>
          </a:p>
          <a:p>
            <a:pPr eaLnBrk="1" hangingPunct="1"/>
            <a:r>
              <a:rPr lang="en-US" dirty="0" smtClean="0">
                <a:latin typeface="Arial" charset="0"/>
                <a:cs typeface="Arial" charset="0"/>
              </a:rPr>
              <a:t>Tests of associations</a:t>
            </a:r>
          </a:p>
          <a:p>
            <a:pPr eaLnBrk="1" hangingPunct="1"/>
            <a:r>
              <a:rPr lang="en-US" dirty="0" err="1" smtClean="0">
                <a:latin typeface="Arial" charset="0"/>
                <a:cs typeface="Arial" charset="0"/>
              </a:rPr>
              <a:t>Phylogenetic</a:t>
            </a:r>
            <a:r>
              <a:rPr lang="en-US" dirty="0" smtClean="0">
                <a:latin typeface="Arial" charset="0"/>
                <a:cs typeface="Arial" charset="0"/>
              </a:rPr>
              <a:t> analysis of trait association with an environment (group size, etc.)</a:t>
            </a:r>
          </a:p>
          <a:p>
            <a:pPr eaLnBrk="1" hangingPunct="1"/>
            <a:r>
              <a:rPr lang="en-US" dirty="0" smtClean="0">
                <a:latin typeface="Arial" charset="0"/>
                <a:cs typeface="Arial" charset="0"/>
              </a:rPr>
              <a:t>Type and amount of genetic variation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372600" cy="5354638"/>
          </a:xfrm>
          <a:prstGeom prst="rect">
            <a:avLst/>
          </a:prstGeom>
          <a:noFill/>
          <a:ln w="9525">
            <a:noFill/>
            <a:miter lim="800000"/>
            <a:headEnd/>
            <a:tailEnd/>
          </a:ln>
        </p:spPr>
        <p:txBody>
          <a:bodyPr>
            <a:spAutoFit/>
          </a:bodyPr>
          <a:lstStyle/>
          <a:p>
            <a:pPr marL="457200" indent="-457200" algn="ctr"/>
            <a:r>
              <a:rPr lang="en-US" sz="2800">
                <a:latin typeface="Arial" charset="0"/>
                <a:cs typeface="Arial" charset="0"/>
              </a:rPr>
              <a:t>Quantifying the role of pollinator-mediated selection on</a:t>
            </a:r>
          </a:p>
          <a:p>
            <a:pPr marL="457200" indent="-457200" algn="ctr"/>
            <a:r>
              <a:rPr lang="en-US" sz="2800" i="1">
                <a:latin typeface="Arial" charset="0"/>
                <a:cs typeface="Arial" charset="0"/>
              </a:rPr>
              <a:t>Silene virginica, S. stellata, and S. caroliniana</a:t>
            </a:r>
          </a:p>
          <a:p>
            <a:pPr marL="457200" indent="-457200"/>
            <a:endParaRPr lang="en-US" sz="1000" i="1">
              <a:latin typeface="Arial" charset="0"/>
              <a:cs typeface="Arial" charset="0"/>
            </a:endParaRPr>
          </a:p>
          <a:p>
            <a:pPr marL="457200" indent="-457200"/>
            <a:endParaRPr lang="en-US" i="1">
              <a:latin typeface="Arial" charset="0"/>
              <a:cs typeface="Arial" charset="0"/>
            </a:endParaRPr>
          </a:p>
          <a:p>
            <a:pPr marL="457200" indent="-457200"/>
            <a:endParaRPr lang="en-US" i="1">
              <a:latin typeface="Arial" charset="0"/>
              <a:cs typeface="Arial" charset="0"/>
            </a:endParaRPr>
          </a:p>
          <a:p>
            <a:pPr marL="457200" indent="-457200"/>
            <a:endParaRPr lang="en-US" i="1">
              <a:latin typeface="Arial" charset="0"/>
              <a:cs typeface="Arial" charset="0"/>
            </a:endParaRPr>
          </a:p>
          <a:p>
            <a:pPr marL="457200" indent="-457200"/>
            <a:endParaRPr lang="en-US" i="1">
              <a:latin typeface="Arial" charset="0"/>
              <a:cs typeface="Arial" charset="0"/>
            </a:endParaRPr>
          </a:p>
          <a:p>
            <a:pPr marL="457200" indent="-457200"/>
            <a:endParaRPr lang="en-US" i="1">
              <a:latin typeface="Arial" charset="0"/>
              <a:cs typeface="Arial" charset="0"/>
            </a:endParaRPr>
          </a:p>
          <a:p>
            <a:pPr marL="457200" indent="-457200"/>
            <a:endParaRPr lang="en-US" sz="2000">
              <a:latin typeface="Arial" charset="0"/>
              <a:cs typeface="Arial" charset="0"/>
            </a:endParaRPr>
          </a:p>
          <a:p>
            <a:pPr marL="457200" indent="-457200"/>
            <a:endParaRPr lang="en-US" sz="2000">
              <a:latin typeface="Arial" charset="0"/>
              <a:cs typeface="Arial" charset="0"/>
            </a:endParaRPr>
          </a:p>
          <a:p>
            <a:pPr marL="457200" indent="-457200"/>
            <a:endParaRPr lang="en-US">
              <a:latin typeface="Arial" charset="0"/>
              <a:cs typeface="Arial" charset="0"/>
            </a:endParaRPr>
          </a:p>
          <a:p>
            <a:pPr marL="457200" indent="-457200">
              <a:buFont typeface="Wingdings" pitchFamily="2" charset="2"/>
              <a:buChar char="v"/>
            </a:pPr>
            <a:endParaRPr lang="en-US">
              <a:latin typeface="Arial" charset="0"/>
              <a:cs typeface="Arial" charset="0"/>
            </a:endParaRPr>
          </a:p>
          <a:p>
            <a:pPr marL="457200" indent="-457200">
              <a:buFont typeface="Wingdings" pitchFamily="2" charset="2"/>
              <a:buChar char="v"/>
            </a:pPr>
            <a:endParaRPr lang="en-US">
              <a:latin typeface="Arial" charset="0"/>
              <a:cs typeface="Arial" charset="0"/>
            </a:endParaRPr>
          </a:p>
          <a:p>
            <a:pPr marL="457200" indent="-457200"/>
            <a:endParaRPr lang="en-US">
              <a:latin typeface="Arial" charset="0"/>
              <a:cs typeface="Arial" charset="0"/>
            </a:endParaRPr>
          </a:p>
          <a:p>
            <a:pPr marL="457200" indent="-457200"/>
            <a:r>
              <a:rPr lang="en-US" sz="2000">
                <a:latin typeface="Arial" charset="0"/>
                <a:cs typeface="Arial" charset="0"/>
              </a:rPr>
              <a:t> </a:t>
            </a:r>
          </a:p>
        </p:txBody>
      </p:sp>
      <p:pic>
        <p:nvPicPr>
          <p:cNvPr id="5123" name="Picture 4"/>
          <p:cNvPicPr>
            <a:picLocks noChangeAspect="1" noChangeArrowheads="1"/>
          </p:cNvPicPr>
          <p:nvPr/>
        </p:nvPicPr>
        <p:blipFill>
          <a:blip r:embed="rId3" cstate="print"/>
          <a:srcRect l="34236" r="34236" b="39259"/>
          <a:stretch>
            <a:fillRect/>
          </a:stretch>
        </p:blipFill>
        <p:spPr bwMode="auto">
          <a:xfrm>
            <a:off x="533400" y="1219200"/>
            <a:ext cx="2438400" cy="3124200"/>
          </a:xfrm>
          <a:prstGeom prst="rect">
            <a:avLst/>
          </a:prstGeom>
          <a:noFill/>
          <a:ln w="9525">
            <a:noFill/>
            <a:miter lim="800000"/>
            <a:headEnd/>
            <a:tailEnd/>
          </a:ln>
        </p:spPr>
      </p:pic>
      <p:pic>
        <p:nvPicPr>
          <p:cNvPr id="5124" name="Picture 5" descr="Silene1"/>
          <p:cNvPicPr>
            <a:picLocks noChangeAspect="1" noChangeArrowheads="1"/>
          </p:cNvPicPr>
          <p:nvPr/>
        </p:nvPicPr>
        <p:blipFill>
          <a:blip r:embed="rId4" cstate="print"/>
          <a:srcRect t="8133" r="21568" b="15576"/>
          <a:stretch>
            <a:fillRect/>
          </a:stretch>
        </p:blipFill>
        <p:spPr bwMode="auto">
          <a:xfrm>
            <a:off x="2971800" y="1219200"/>
            <a:ext cx="2667000" cy="3124200"/>
          </a:xfrm>
          <a:prstGeom prst="rect">
            <a:avLst/>
          </a:prstGeom>
          <a:noFill/>
          <a:ln w="9525">
            <a:noFill/>
            <a:miter lim="800000"/>
            <a:headEnd/>
            <a:tailEnd/>
          </a:ln>
        </p:spPr>
      </p:pic>
      <p:pic>
        <p:nvPicPr>
          <p:cNvPr id="5125" name="Picture 6"/>
          <p:cNvPicPr>
            <a:picLocks noChangeAspect="1" noChangeArrowheads="1"/>
          </p:cNvPicPr>
          <p:nvPr/>
        </p:nvPicPr>
        <p:blipFill>
          <a:blip r:embed="rId5" cstate="print"/>
          <a:srcRect l="28537" t="14784" r="20963" b="13022"/>
          <a:stretch>
            <a:fillRect/>
          </a:stretch>
        </p:blipFill>
        <p:spPr bwMode="auto">
          <a:xfrm>
            <a:off x="5638800" y="1219200"/>
            <a:ext cx="3048000" cy="3124200"/>
          </a:xfrm>
          <a:prstGeom prst="rect">
            <a:avLst/>
          </a:prstGeom>
          <a:noFill/>
          <a:ln w="9525">
            <a:noFill/>
            <a:miter lim="800000"/>
            <a:headEnd/>
            <a:tailEnd/>
          </a:ln>
        </p:spPr>
      </p:pic>
      <p:sp>
        <p:nvSpPr>
          <p:cNvPr id="5126" name="Text Box 7"/>
          <p:cNvSpPr txBox="1">
            <a:spLocks noChangeArrowheads="1"/>
          </p:cNvSpPr>
          <p:nvPr/>
        </p:nvSpPr>
        <p:spPr bwMode="auto">
          <a:xfrm>
            <a:off x="441325" y="4459288"/>
            <a:ext cx="7566025" cy="457200"/>
          </a:xfrm>
          <a:prstGeom prst="rect">
            <a:avLst/>
          </a:prstGeom>
          <a:noFill/>
          <a:ln w="9525">
            <a:noFill/>
            <a:miter lim="800000"/>
            <a:headEnd/>
            <a:tailEnd/>
          </a:ln>
        </p:spPr>
        <p:txBody>
          <a:bodyPr wrap="none">
            <a:spAutoFit/>
          </a:bodyPr>
          <a:lstStyle/>
          <a:p>
            <a:r>
              <a:rPr lang="en-US" b="1" i="1">
                <a:latin typeface="Arial" charset="0"/>
                <a:cs typeface="Arial" charset="0"/>
              </a:rPr>
              <a:t>  S.  caroliniana        S. virginica</a:t>
            </a:r>
            <a:r>
              <a:rPr lang="en-US" b="1">
                <a:latin typeface="Arial" charset="0"/>
                <a:cs typeface="Arial" charset="0"/>
              </a:rPr>
              <a:t>                 </a:t>
            </a:r>
            <a:r>
              <a:rPr lang="en-US" b="1" i="1">
                <a:latin typeface="Arial" charset="0"/>
                <a:cs typeface="Arial" charset="0"/>
              </a:rPr>
              <a:t>S. stellata</a:t>
            </a:r>
          </a:p>
        </p:txBody>
      </p:sp>
      <p:sp>
        <p:nvSpPr>
          <p:cNvPr id="5127" name="TextBox 6"/>
          <p:cNvSpPr txBox="1">
            <a:spLocks noChangeArrowheads="1"/>
          </p:cNvSpPr>
          <p:nvPr/>
        </p:nvSpPr>
        <p:spPr bwMode="auto">
          <a:xfrm>
            <a:off x="-182563" y="5016500"/>
            <a:ext cx="8667751" cy="1384300"/>
          </a:xfrm>
          <a:prstGeom prst="rect">
            <a:avLst/>
          </a:prstGeom>
          <a:noFill/>
          <a:ln w="9525">
            <a:noFill/>
            <a:miter lim="800000"/>
            <a:headEnd/>
            <a:tailEnd/>
          </a:ln>
        </p:spPr>
        <p:txBody>
          <a:bodyPr wrap="none">
            <a:spAutoFit/>
          </a:bodyPr>
          <a:lstStyle/>
          <a:p>
            <a:r>
              <a:rPr lang="en-US" sz="2800" b="1">
                <a:latin typeface="Arial" charset="0"/>
                <a:cs typeface="Arial" charset="0"/>
              </a:rPr>
              <a:t>            18 mm                  25 mm                    10 mm</a:t>
            </a:r>
          </a:p>
          <a:p>
            <a:endParaRPr lang="en-US" sz="2800" b="1">
              <a:latin typeface="Arial" charset="0"/>
              <a:cs typeface="Arial" charset="0"/>
            </a:endParaRPr>
          </a:p>
          <a:p>
            <a:r>
              <a:rPr lang="en-US" sz="2800" b="1">
                <a:latin typeface="Arial" charset="0"/>
                <a:cs typeface="Arial" charset="0"/>
              </a:rPr>
              <a:t>                    Corolla Tube (flower) Length</a:t>
            </a:r>
          </a:p>
        </p:txBody>
      </p:sp>
    </p:spTree>
  </p:cSld>
  <p:clrMapOvr>
    <a:masterClrMapping/>
  </p:clrMapOvr>
  <p:transition spd="med" advTm="1000">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76200"/>
            <a:ext cx="8991600" cy="1446213"/>
          </a:xfrm>
          <a:prstGeom prst="rect">
            <a:avLst/>
          </a:prstGeom>
          <a:noFill/>
          <a:ln w="9525">
            <a:noFill/>
            <a:miter lim="800000"/>
            <a:headEnd/>
            <a:tailEnd/>
          </a:ln>
        </p:spPr>
        <p:txBody>
          <a:bodyPr>
            <a:spAutoFit/>
          </a:bodyPr>
          <a:lstStyle/>
          <a:p>
            <a:pPr algn="ctr"/>
            <a:r>
              <a:rPr lang="en-US" sz="3200">
                <a:latin typeface="Arial" charset="0"/>
                <a:cs typeface="Arial" charset="0"/>
              </a:rPr>
              <a:t>Artificial manipulations:</a:t>
            </a:r>
          </a:p>
          <a:p>
            <a:pPr algn="ctr"/>
            <a:r>
              <a:rPr lang="en-US" sz="2800">
                <a:latin typeface="Arial" charset="0"/>
                <a:cs typeface="Arial" charset="0"/>
              </a:rPr>
              <a:t>Effect of Corolla Tube Length on </a:t>
            </a:r>
          </a:p>
          <a:p>
            <a:pPr algn="ctr"/>
            <a:r>
              <a:rPr lang="en-US" sz="2800">
                <a:latin typeface="Arial" charset="0"/>
                <a:cs typeface="Arial" charset="0"/>
              </a:rPr>
              <a:t>Male  Reproductive Success</a:t>
            </a:r>
          </a:p>
        </p:txBody>
      </p:sp>
      <p:grpSp>
        <p:nvGrpSpPr>
          <p:cNvPr id="6147" name="Group 5"/>
          <p:cNvGrpSpPr>
            <a:grpSpLocks/>
          </p:cNvGrpSpPr>
          <p:nvPr/>
        </p:nvGrpSpPr>
        <p:grpSpPr bwMode="auto">
          <a:xfrm>
            <a:off x="152400" y="1905000"/>
            <a:ext cx="3505200" cy="4267200"/>
            <a:chOff x="2640" y="144"/>
            <a:chExt cx="2208" cy="2688"/>
          </a:xfrm>
        </p:grpSpPr>
        <p:grpSp>
          <p:nvGrpSpPr>
            <p:cNvPr id="6177" name="Group 6"/>
            <p:cNvGrpSpPr>
              <a:grpSpLocks/>
            </p:cNvGrpSpPr>
            <p:nvPr/>
          </p:nvGrpSpPr>
          <p:grpSpPr bwMode="auto">
            <a:xfrm>
              <a:off x="2640" y="1248"/>
              <a:ext cx="816" cy="720"/>
              <a:chOff x="2640" y="1248"/>
              <a:chExt cx="816" cy="720"/>
            </a:xfrm>
          </p:grpSpPr>
          <p:sp>
            <p:nvSpPr>
              <p:cNvPr id="6204" name="Line 7"/>
              <p:cNvSpPr>
                <a:spLocks noChangeShapeType="1"/>
              </p:cNvSpPr>
              <p:nvPr/>
            </p:nvSpPr>
            <p:spPr bwMode="auto">
              <a:xfrm>
                <a:off x="2640" y="1248"/>
                <a:ext cx="288" cy="0"/>
              </a:xfrm>
              <a:prstGeom prst="line">
                <a:avLst/>
              </a:prstGeom>
              <a:noFill/>
              <a:ln w="9525">
                <a:solidFill>
                  <a:schemeClr val="tx1"/>
                </a:solidFill>
                <a:round/>
                <a:headEnd/>
                <a:tailEnd/>
              </a:ln>
            </p:spPr>
            <p:txBody>
              <a:bodyPr/>
              <a:lstStyle/>
              <a:p>
                <a:endParaRPr lang="en-US"/>
              </a:p>
            </p:txBody>
          </p:sp>
          <p:sp>
            <p:nvSpPr>
              <p:cNvPr id="6205" name="Line 8"/>
              <p:cNvSpPr>
                <a:spLocks noChangeShapeType="1"/>
              </p:cNvSpPr>
              <p:nvPr/>
            </p:nvSpPr>
            <p:spPr bwMode="auto">
              <a:xfrm>
                <a:off x="2928" y="1248"/>
                <a:ext cx="0" cy="720"/>
              </a:xfrm>
              <a:prstGeom prst="line">
                <a:avLst/>
              </a:prstGeom>
              <a:noFill/>
              <a:ln w="9525">
                <a:solidFill>
                  <a:schemeClr val="tx1"/>
                </a:solidFill>
                <a:round/>
                <a:headEnd/>
                <a:tailEnd/>
              </a:ln>
            </p:spPr>
            <p:txBody>
              <a:bodyPr/>
              <a:lstStyle/>
              <a:p>
                <a:endParaRPr lang="en-US"/>
              </a:p>
            </p:txBody>
          </p:sp>
          <p:sp>
            <p:nvSpPr>
              <p:cNvPr id="6206" name="Line 9"/>
              <p:cNvSpPr>
                <a:spLocks noChangeShapeType="1"/>
              </p:cNvSpPr>
              <p:nvPr/>
            </p:nvSpPr>
            <p:spPr bwMode="auto">
              <a:xfrm>
                <a:off x="3168" y="1248"/>
                <a:ext cx="0" cy="720"/>
              </a:xfrm>
              <a:prstGeom prst="line">
                <a:avLst/>
              </a:prstGeom>
              <a:noFill/>
              <a:ln w="9525">
                <a:solidFill>
                  <a:schemeClr val="tx1"/>
                </a:solidFill>
                <a:round/>
                <a:headEnd/>
                <a:tailEnd/>
              </a:ln>
            </p:spPr>
            <p:txBody>
              <a:bodyPr/>
              <a:lstStyle/>
              <a:p>
                <a:endParaRPr lang="en-US"/>
              </a:p>
            </p:txBody>
          </p:sp>
          <p:sp>
            <p:nvSpPr>
              <p:cNvPr id="6207" name="Line 10"/>
              <p:cNvSpPr>
                <a:spLocks noChangeShapeType="1"/>
              </p:cNvSpPr>
              <p:nvPr/>
            </p:nvSpPr>
            <p:spPr bwMode="auto">
              <a:xfrm>
                <a:off x="3168" y="1248"/>
                <a:ext cx="288" cy="0"/>
              </a:xfrm>
              <a:prstGeom prst="line">
                <a:avLst/>
              </a:prstGeom>
              <a:noFill/>
              <a:ln w="9525">
                <a:solidFill>
                  <a:schemeClr val="tx1"/>
                </a:solidFill>
                <a:round/>
                <a:headEnd/>
                <a:tailEnd/>
              </a:ln>
            </p:spPr>
            <p:txBody>
              <a:bodyPr/>
              <a:lstStyle/>
              <a:p>
                <a:endParaRPr lang="en-US"/>
              </a:p>
            </p:txBody>
          </p:sp>
        </p:grpSp>
        <p:sp>
          <p:nvSpPr>
            <p:cNvPr id="6178" name="Line 11"/>
            <p:cNvSpPr>
              <a:spLocks noChangeShapeType="1"/>
            </p:cNvSpPr>
            <p:nvPr/>
          </p:nvSpPr>
          <p:spPr bwMode="auto">
            <a:xfrm>
              <a:off x="2688" y="1584"/>
              <a:ext cx="768" cy="0"/>
            </a:xfrm>
            <a:prstGeom prst="line">
              <a:avLst/>
            </a:prstGeom>
            <a:noFill/>
            <a:ln w="28575">
              <a:solidFill>
                <a:schemeClr val="tx1"/>
              </a:solidFill>
              <a:prstDash val="sysDot"/>
              <a:round/>
              <a:headEnd/>
              <a:tailEnd/>
            </a:ln>
          </p:spPr>
          <p:txBody>
            <a:bodyPr/>
            <a:lstStyle/>
            <a:p>
              <a:endParaRPr lang="en-US"/>
            </a:p>
          </p:txBody>
        </p:sp>
        <p:sp>
          <p:nvSpPr>
            <p:cNvPr id="6179" name="Line 12"/>
            <p:cNvSpPr>
              <a:spLocks noChangeShapeType="1"/>
            </p:cNvSpPr>
            <p:nvPr/>
          </p:nvSpPr>
          <p:spPr bwMode="auto">
            <a:xfrm>
              <a:off x="3696" y="1488"/>
              <a:ext cx="528" cy="0"/>
            </a:xfrm>
            <a:prstGeom prst="line">
              <a:avLst/>
            </a:prstGeom>
            <a:noFill/>
            <a:ln w="9525">
              <a:solidFill>
                <a:schemeClr val="tx1"/>
              </a:solidFill>
              <a:round/>
              <a:headEnd/>
              <a:tailEnd type="triangle" w="med" len="med"/>
            </a:ln>
          </p:spPr>
          <p:txBody>
            <a:bodyPr/>
            <a:lstStyle/>
            <a:p>
              <a:endParaRPr lang="en-US"/>
            </a:p>
          </p:txBody>
        </p:sp>
        <p:sp>
          <p:nvSpPr>
            <p:cNvPr id="6180" name="Line 13"/>
            <p:cNvSpPr>
              <a:spLocks noChangeShapeType="1"/>
            </p:cNvSpPr>
            <p:nvPr/>
          </p:nvSpPr>
          <p:spPr bwMode="auto">
            <a:xfrm flipV="1">
              <a:off x="3552" y="672"/>
              <a:ext cx="528" cy="768"/>
            </a:xfrm>
            <a:prstGeom prst="line">
              <a:avLst/>
            </a:prstGeom>
            <a:noFill/>
            <a:ln w="9525">
              <a:solidFill>
                <a:schemeClr val="tx1"/>
              </a:solidFill>
              <a:round/>
              <a:headEnd/>
              <a:tailEnd type="triangle" w="med" len="med"/>
            </a:ln>
          </p:spPr>
          <p:txBody>
            <a:bodyPr/>
            <a:lstStyle/>
            <a:p>
              <a:endParaRPr lang="en-US"/>
            </a:p>
          </p:txBody>
        </p:sp>
        <p:sp>
          <p:nvSpPr>
            <p:cNvPr id="6181" name="Line 14"/>
            <p:cNvSpPr>
              <a:spLocks noChangeShapeType="1"/>
            </p:cNvSpPr>
            <p:nvPr/>
          </p:nvSpPr>
          <p:spPr bwMode="auto">
            <a:xfrm flipV="1">
              <a:off x="4320" y="144"/>
              <a:ext cx="0" cy="960"/>
            </a:xfrm>
            <a:prstGeom prst="line">
              <a:avLst/>
            </a:prstGeom>
            <a:noFill/>
            <a:ln w="9525">
              <a:solidFill>
                <a:schemeClr val="tx1"/>
              </a:solidFill>
              <a:round/>
              <a:headEnd/>
              <a:tailEnd/>
            </a:ln>
          </p:spPr>
          <p:txBody>
            <a:bodyPr/>
            <a:lstStyle/>
            <a:p>
              <a:endParaRPr lang="en-US"/>
            </a:p>
          </p:txBody>
        </p:sp>
        <p:sp>
          <p:nvSpPr>
            <p:cNvPr id="6182" name="Line 15"/>
            <p:cNvSpPr>
              <a:spLocks noChangeShapeType="1"/>
            </p:cNvSpPr>
            <p:nvPr/>
          </p:nvSpPr>
          <p:spPr bwMode="auto">
            <a:xfrm>
              <a:off x="4032" y="144"/>
              <a:ext cx="288" cy="0"/>
            </a:xfrm>
            <a:prstGeom prst="line">
              <a:avLst/>
            </a:prstGeom>
            <a:noFill/>
            <a:ln w="9525">
              <a:solidFill>
                <a:schemeClr val="tx1"/>
              </a:solidFill>
              <a:round/>
              <a:headEnd/>
              <a:tailEnd/>
            </a:ln>
          </p:spPr>
          <p:txBody>
            <a:bodyPr/>
            <a:lstStyle/>
            <a:p>
              <a:endParaRPr lang="en-US"/>
            </a:p>
          </p:txBody>
        </p:sp>
        <p:sp>
          <p:nvSpPr>
            <p:cNvPr id="6183" name="Line 16"/>
            <p:cNvSpPr>
              <a:spLocks noChangeShapeType="1"/>
            </p:cNvSpPr>
            <p:nvPr/>
          </p:nvSpPr>
          <p:spPr bwMode="auto">
            <a:xfrm flipV="1">
              <a:off x="4560" y="144"/>
              <a:ext cx="0" cy="960"/>
            </a:xfrm>
            <a:prstGeom prst="line">
              <a:avLst/>
            </a:prstGeom>
            <a:noFill/>
            <a:ln w="9525">
              <a:solidFill>
                <a:schemeClr val="tx1"/>
              </a:solidFill>
              <a:round/>
              <a:headEnd/>
              <a:tailEnd/>
            </a:ln>
          </p:spPr>
          <p:txBody>
            <a:bodyPr/>
            <a:lstStyle/>
            <a:p>
              <a:endParaRPr lang="en-US"/>
            </a:p>
          </p:txBody>
        </p:sp>
        <p:sp>
          <p:nvSpPr>
            <p:cNvPr id="6184" name="Line 17"/>
            <p:cNvSpPr>
              <a:spLocks noChangeShapeType="1"/>
            </p:cNvSpPr>
            <p:nvPr/>
          </p:nvSpPr>
          <p:spPr bwMode="auto">
            <a:xfrm>
              <a:off x="4560" y="144"/>
              <a:ext cx="288" cy="0"/>
            </a:xfrm>
            <a:prstGeom prst="line">
              <a:avLst/>
            </a:prstGeom>
            <a:noFill/>
            <a:ln w="9525">
              <a:solidFill>
                <a:schemeClr val="tx1"/>
              </a:solidFill>
              <a:round/>
              <a:headEnd/>
              <a:tailEnd/>
            </a:ln>
          </p:spPr>
          <p:txBody>
            <a:bodyPr/>
            <a:lstStyle/>
            <a:p>
              <a:endParaRPr lang="en-US"/>
            </a:p>
          </p:txBody>
        </p:sp>
        <p:grpSp>
          <p:nvGrpSpPr>
            <p:cNvPr id="6185" name="Group 18"/>
            <p:cNvGrpSpPr>
              <a:grpSpLocks/>
            </p:cNvGrpSpPr>
            <p:nvPr/>
          </p:nvGrpSpPr>
          <p:grpSpPr bwMode="auto">
            <a:xfrm>
              <a:off x="4032" y="1248"/>
              <a:ext cx="816" cy="720"/>
              <a:chOff x="2640" y="1248"/>
              <a:chExt cx="816" cy="720"/>
            </a:xfrm>
          </p:grpSpPr>
          <p:sp>
            <p:nvSpPr>
              <p:cNvPr id="6200" name="Line 19"/>
              <p:cNvSpPr>
                <a:spLocks noChangeShapeType="1"/>
              </p:cNvSpPr>
              <p:nvPr/>
            </p:nvSpPr>
            <p:spPr bwMode="auto">
              <a:xfrm>
                <a:off x="2640" y="1248"/>
                <a:ext cx="288" cy="0"/>
              </a:xfrm>
              <a:prstGeom prst="line">
                <a:avLst/>
              </a:prstGeom>
              <a:noFill/>
              <a:ln w="9525">
                <a:solidFill>
                  <a:schemeClr val="tx1"/>
                </a:solidFill>
                <a:round/>
                <a:headEnd/>
                <a:tailEnd/>
              </a:ln>
            </p:spPr>
            <p:txBody>
              <a:bodyPr/>
              <a:lstStyle/>
              <a:p>
                <a:endParaRPr lang="en-US"/>
              </a:p>
            </p:txBody>
          </p:sp>
          <p:sp>
            <p:nvSpPr>
              <p:cNvPr id="6201" name="Line 20"/>
              <p:cNvSpPr>
                <a:spLocks noChangeShapeType="1"/>
              </p:cNvSpPr>
              <p:nvPr/>
            </p:nvSpPr>
            <p:spPr bwMode="auto">
              <a:xfrm>
                <a:off x="2928" y="1248"/>
                <a:ext cx="0" cy="720"/>
              </a:xfrm>
              <a:prstGeom prst="line">
                <a:avLst/>
              </a:prstGeom>
              <a:noFill/>
              <a:ln w="9525">
                <a:solidFill>
                  <a:schemeClr val="tx1"/>
                </a:solidFill>
                <a:round/>
                <a:headEnd/>
                <a:tailEnd/>
              </a:ln>
            </p:spPr>
            <p:txBody>
              <a:bodyPr/>
              <a:lstStyle/>
              <a:p>
                <a:endParaRPr lang="en-US"/>
              </a:p>
            </p:txBody>
          </p:sp>
          <p:sp>
            <p:nvSpPr>
              <p:cNvPr id="6202" name="Line 21"/>
              <p:cNvSpPr>
                <a:spLocks noChangeShapeType="1"/>
              </p:cNvSpPr>
              <p:nvPr/>
            </p:nvSpPr>
            <p:spPr bwMode="auto">
              <a:xfrm>
                <a:off x="3168" y="1248"/>
                <a:ext cx="0" cy="720"/>
              </a:xfrm>
              <a:prstGeom prst="line">
                <a:avLst/>
              </a:prstGeom>
              <a:noFill/>
              <a:ln w="9525">
                <a:solidFill>
                  <a:schemeClr val="tx1"/>
                </a:solidFill>
                <a:round/>
                <a:headEnd/>
                <a:tailEnd/>
              </a:ln>
            </p:spPr>
            <p:txBody>
              <a:bodyPr/>
              <a:lstStyle/>
              <a:p>
                <a:endParaRPr lang="en-US"/>
              </a:p>
            </p:txBody>
          </p:sp>
          <p:sp>
            <p:nvSpPr>
              <p:cNvPr id="6203" name="Line 22"/>
              <p:cNvSpPr>
                <a:spLocks noChangeShapeType="1"/>
              </p:cNvSpPr>
              <p:nvPr/>
            </p:nvSpPr>
            <p:spPr bwMode="auto">
              <a:xfrm>
                <a:off x="3168" y="1248"/>
                <a:ext cx="288" cy="0"/>
              </a:xfrm>
              <a:prstGeom prst="line">
                <a:avLst/>
              </a:prstGeom>
              <a:noFill/>
              <a:ln w="9525">
                <a:solidFill>
                  <a:schemeClr val="tx1"/>
                </a:solidFill>
                <a:round/>
                <a:headEnd/>
                <a:tailEnd/>
              </a:ln>
            </p:spPr>
            <p:txBody>
              <a:bodyPr/>
              <a:lstStyle/>
              <a:p>
                <a:endParaRPr lang="en-US"/>
              </a:p>
            </p:txBody>
          </p:sp>
        </p:grpSp>
        <p:sp>
          <p:nvSpPr>
            <p:cNvPr id="6186" name="Line 23"/>
            <p:cNvSpPr>
              <a:spLocks noChangeShapeType="1"/>
            </p:cNvSpPr>
            <p:nvPr/>
          </p:nvSpPr>
          <p:spPr bwMode="auto">
            <a:xfrm flipV="1">
              <a:off x="4320" y="2400"/>
              <a:ext cx="0" cy="432"/>
            </a:xfrm>
            <a:prstGeom prst="line">
              <a:avLst/>
            </a:prstGeom>
            <a:noFill/>
            <a:ln w="9525">
              <a:solidFill>
                <a:schemeClr val="tx1"/>
              </a:solidFill>
              <a:round/>
              <a:headEnd/>
              <a:tailEnd/>
            </a:ln>
          </p:spPr>
          <p:txBody>
            <a:bodyPr/>
            <a:lstStyle/>
            <a:p>
              <a:endParaRPr lang="en-US"/>
            </a:p>
          </p:txBody>
        </p:sp>
        <p:sp>
          <p:nvSpPr>
            <p:cNvPr id="6187" name="Line 24"/>
            <p:cNvSpPr>
              <a:spLocks noChangeShapeType="1"/>
            </p:cNvSpPr>
            <p:nvPr/>
          </p:nvSpPr>
          <p:spPr bwMode="auto">
            <a:xfrm flipV="1">
              <a:off x="4560" y="2400"/>
              <a:ext cx="0" cy="432"/>
            </a:xfrm>
            <a:prstGeom prst="line">
              <a:avLst/>
            </a:prstGeom>
            <a:noFill/>
            <a:ln w="9525">
              <a:solidFill>
                <a:schemeClr val="tx1"/>
              </a:solidFill>
              <a:round/>
              <a:headEnd/>
              <a:tailEnd/>
            </a:ln>
          </p:spPr>
          <p:txBody>
            <a:bodyPr/>
            <a:lstStyle/>
            <a:p>
              <a:endParaRPr lang="en-US"/>
            </a:p>
          </p:txBody>
        </p:sp>
        <p:sp>
          <p:nvSpPr>
            <p:cNvPr id="6188" name="Line 25"/>
            <p:cNvSpPr>
              <a:spLocks noChangeShapeType="1"/>
            </p:cNvSpPr>
            <p:nvPr/>
          </p:nvSpPr>
          <p:spPr bwMode="auto">
            <a:xfrm>
              <a:off x="4560" y="2400"/>
              <a:ext cx="288" cy="0"/>
            </a:xfrm>
            <a:prstGeom prst="line">
              <a:avLst/>
            </a:prstGeom>
            <a:noFill/>
            <a:ln w="9525">
              <a:solidFill>
                <a:schemeClr val="tx1"/>
              </a:solidFill>
              <a:round/>
              <a:headEnd/>
              <a:tailEnd/>
            </a:ln>
          </p:spPr>
          <p:txBody>
            <a:bodyPr/>
            <a:lstStyle/>
            <a:p>
              <a:endParaRPr lang="en-US"/>
            </a:p>
          </p:txBody>
        </p:sp>
        <p:sp>
          <p:nvSpPr>
            <p:cNvPr id="6189" name="Line 26"/>
            <p:cNvSpPr>
              <a:spLocks noChangeShapeType="1"/>
            </p:cNvSpPr>
            <p:nvPr/>
          </p:nvSpPr>
          <p:spPr bwMode="auto">
            <a:xfrm>
              <a:off x="4032" y="2400"/>
              <a:ext cx="288" cy="0"/>
            </a:xfrm>
            <a:prstGeom prst="line">
              <a:avLst/>
            </a:prstGeom>
            <a:noFill/>
            <a:ln w="9525">
              <a:solidFill>
                <a:schemeClr val="tx1"/>
              </a:solidFill>
              <a:round/>
              <a:headEnd/>
              <a:tailEnd/>
            </a:ln>
          </p:spPr>
          <p:txBody>
            <a:bodyPr/>
            <a:lstStyle/>
            <a:p>
              <a:endParaRPr lang="en-US"/>
            </a:p>
          </p:txBody>
        </p:sp>
        <p:sp>
          <p:nvSpPr>
            <p:cNvPr id="6190" name="Line 27"/>
            <p:cNvSpPr>
              <a:spLocks noChangeShapeType="1"/>
            </p:cNvSpPr>
            <p:nvPr/>
          </p:nvSpPr>
          <p:spPr bwMode="auto">
            <a:xfrm>
              <a:off x="3552" y="1824"/>
              <a:ext cx="432" cy="432"/>
            </a:xfrm>
            <a:prstGeom prst="line">
              <a:avLst/>
            </a:prstGeom>
            <a:noFill/>
            <a:ln w="9525">
              <a:solidFill>
                <a:schemeClr val="tx1"/>
              </a:solidFill>
              <a:round/>
              <a:headEnd/>
              <a:tailEnd type="triangle" w="med" len="med"/>
            </a:ln>
          </p:spPr>
          <p:txBody>
            <a:bodyPr/>
            <a:lstStyle/>
            <a:p>
              <a:endParaRPr lang="en-US"/>
            </a:p>
          </p:txBody>
        </p:sp>
        <p:grpSp>
          <p:nvGrpSpPr>
            <p:cNvPr id="6191" name="Group 28"/>
            <p:cNvGrpSpPr>
              <a:grpSpLocks/>
            </p:cNvGrpSpPr>
            <p:nvPr/>
          </p:nvGrpSpPr>
          <p:grpSpPr bwMode="auto">
            <a:xfrm>
              <a:off x="3344" y="336"/>
              <a:ext cx="784" cy="231"/>
              <a:chOff x="3456" y="288"/>
              <a:chExt cx="784" cy="231"/>
            </a:xfrm>
          </p:grpSpPr>
          <p:sp>
            <p:nvSpPr>
              <p:cNvPr id="6198" name="Text Box 29"/>
              <p:cNvSpPr txBox="1">
                <a:spLocks noChangeArrowheads="1"/>
              </p:cNvSpPr>
              <p:nvPr/>
            </p:nvSpPr>
            <p:spPr bwMode="auto">
              <a:xfrm>
                <a:off x="3456" y="288"/>
                <a:ext cx="784" cy="231"/>
              </a:xfrm>
              <a:prstGeom prst="rect">
                <a:avLst/>
              </a:prstGeom>
              <a:noFill/>
              <a:ln w="9525">
                <a:noFill/>
                <a:miter lim="800000"/>
                <a:headEnd/>
                <a:tailEnd/>
              </a:ln>
            </p:spPr>
            <p:txBody>
              <a:bodyPr wrap="none">
                <a:spAutoFit/>
              </a:bodyPr>
              <a:lstStyle/>
              <a:p>
                <a:r>
                  <a:rPr lang="en-US" sz="1800">
                    <a:latin typeface="Arial" charset="0"/>
                    <a:cs typeface="Arial" charset="0"/>
                  </a:rPr>
                  <a:t>X + 2 STD</a:t>
                </a:r>
              </a:p>
            </p:txBody>
          </p:sp>
          <p:sp>
            <p:nvSpPr>
              <p:cNvPr id="6199" name="Line 30"/>
              <p:cNvSpPr>
                <a:spLocks noChangeShapeType="1"/>
              </p:cNvSpPr>
              <p:nvPr/>
            </p:nvSpPr>
            <p:spPr bwMode="auto">
              <a:xfrm>
                <a:off x="3456" y="288"/>
                <a:ext cx="144" cy="0"/>
              </a:xfrm>
              <a:prstGeom prst="line">
                <a:avLst/>
              </a:prstGeom>
              <a:noFill/>
              <a:ln w="9525">
                <a:solidFill>
                  <a:schemeClr val="tx1"/>
                </a:solidFill>
                <a:round/>
                <a:headEnd/>
                <a:tailEnd/>
              </a:ln>
            </p:spPr>
            <p:txBody>
              <a:bodyPr/>
              <a:lstStyle/>
              <a:p>
                <a:endParaRPr lang="en-US"/>
              </a:p>
            </p:txBody>
          </p:sp>
        </p:grpSp>
        <p:grpSp>
          <p:nvGrpSpPr>
            <p:cNvPr id="6192" name="Group 31"/>
            <p:cNvGrpSpPr>
              <a:grpSpLocks/>
            </p:cNvGrpSpPr>
            <p:nvPr/>
          </p:nvGrpSpPr>
          <p:grpSpPr bwMode="auto">
            <a:xfrm>
              <a:off x="3312" y="2544"/>
              <a:ext cx="784" cy="231"/>
              <a:chOff x="3456" y="288"/>
              <a:chExt cx="784" cy="231"/>
            </a:xfrm>
          </p:grpSpPr>
          <p:sp>
            <p:nvSpPr>
              <p:cNvPr id="6196" name="Text Box 32"/>
              <p:cNvSpPr txBox="1">
                <a:spLocks noChangeArrowheads="1"/>
              </p:cNvSpPr>
              <p:nvPr/>
            </p:nvSpPr>
            <p:spPr bwMode="auto">
              <a:xfrm>
                <a:off x="3456" y="288"/>
                <a:ext cx="784" cy="231"/>
              </a:xfrm>
              <a:prstGeom prst="rect">
                <a:avLst/>
              </a:prstGeom>
              <a:noFill/>
              <a:ln w="9525">
                <a:noFill/>
                <a:miter lim="800000"/>
                <a:headEnd/>
                <a:tailEnd/>
              </a:ln>
            </p:spPr>
            <p:txBody>
              <a:bodyPr wrap="none">
                <a:spAutoFit/>
              </a:bodyPr>
              <a:lstStyle/>
              <a:p>
                <a:r>
                  <a:rPr lang="en-US" sz="1800">
                    <a:latin typeface="Arial" charset="0"/>
                    <a:cs typeface="Arial" charset="0"/>
                  </a:rPr>
                  <a:t>X + 2 STD</a:t>
                </a:r>
              </a:p>
            </p:txBody>
          </p:sp>
          <p:sp>
            <p:nvSpPr>
              <p:cNvPr id="6197" name="Line 33"/>
              <p:cNvSpPr>
                <a:spLocks noChangeShapeType="1"/>
              </p:cNvSpPr>
              <p:nvPr/>
            </p:nvSpPr>
            <p:spPr bwMode="auto">
              <a:xfrm>
                <a:off x="3456" y="288"/>
                <a:ext cx="144" cy="0"/>
              </a:xfrm>
              <a:prstGeom prst="line">
                <a:avLst/>
              </a:prstGeom>
              <a:noFill/>
              <a:ln w="9525">
                <a:solidFill>
                  <a:schemeClr val="tx1"/>
                </a:solidFill>
                <a:round/>
                <a:headEnd/>
                <a:tailEnd/>
              </a:ln>
            </p:spPr>
            <p:txBody>
              <a:bodyPr/>
              <a:lstStyle/>
              <a:p>
                <a:endParaRPr lang="en-US"/>
              </a:p>
            </p:txBody>
          </p:sp>
        </p:grpSp>
        <p:grpSp>
          <p:nvGrpSpPr>
            <p:cNvPr id="6193" name="Group 34"/>
            <p:cNvGrpSpPr>
              <a:grpSpLocks/>
            </p:cNvGrpSpPr>
            <p:nvPr/>
          </p:nvGrpSpPr>
          <p:grpSpPr bwMode="auto">
            <a:xfrm>
              <a:off x="3744" y="1584"/>
              <a:ext cx="212" cy="231"/>
              <a:chOff x="3456" y="288"/>
              <a:chExt cx="212" cy="231"/>
            </a:xfrm>
          </p:grpSpPr>
          <p:sp>
            <p:nvSpPr>
              <p:cNvPr id="6194" name="Text Box 35"/>
              <p:cNvSpPr txBox="1">
                <a:spLocks noChangeArrowheads="1"/>
              </p:cNvSpPr>
              <p:nvPr/>
            </p:nvSpPr>
            <p:spPr bwMode="auto">
              <a:xfrm>
                <a:off x="3456" y="288"/>
                <a:ext cx="212" cy="231"/>
              </a:xfrm>
              <a:prstGeom prst="rect">
                <a:avLst/>
              </a:prstGeom>
              <a:noFill/>
              <a:ln w="9525">
                <a:noFill/>
                <a:miter lim="800000"/>
                <a:headEnd/>
                <a:tailEnd/>
              </a:ln>
            </p:spPr>
            <p:txBody>
              <a:bodyPr wrap="none">
                <a:spAutoFit/>
              </a:bodyPr>
              <a:lstStyle/>
              <a:p>
                <a:r>
                  <a:rPr lang="en-US" sz="1800">
                    <a:latin typeface="Arial" charset="0"/>
                    <a:cs typeface="Arial" charset="0"/>
                  </a:rPr>
                  <a:t>X</a:t>
                </a:r>
              </a:p>
            </p:txBody>
          </p:sp>
          <p:sp>
            <p:nvSpPr>
              <p:cNvPr id="6195" name="Line 36"/>
              <p:cNvSpPr>
                <a:spLocks noChangeShapeType="1"/>
              </p:cNvSpPr>
              <p:nvPr/>
            </p:nvSpPr>
            <p:spPr bwMode="auto">
              <a:xfrm>
                <a:off x="3456" y="288"/>
                <a:ext cx="144" cy="0"/>
              </a:xfrm>
              <a:prstGeom prst="line">
                <a:avLst/>
              </a:prstGeom>
              <a:noFill/>
              <a:ln w="9525">
                <a:solidFill>
                  <a:schemeClr val="tx1"/>
                </a:solidFill>
                <a:round/>
                <a:headEnd/>
                <a:tailEnd/>
              </a:ln>
            </p:spPr>
            <p:txBody>
              <a:bodyPr/>
              <a:lstStyle/>
              <a:p>
                <a:endParaRPr lang="en-US"/>
              </a:p>
            </p:txBody>
          </p:sp>
        </p:grpSp>
      </p:grpSp>
      <p:grpSp>
        <p:nvGrpSpPr>
          <p:cNvPr id="6148" name="Group 21"/>
          <p:cNvGrpSpPr>
            <a:grpSpLocks/>
          </p:cNvGrpSpPr>
          <p:nvPr/>
        </p:nvGrpSpPr>
        <p:grpSpPr bwMode="auto">
          <a:xfrm>
            <a:off x="5799138" y="3943350"/>
            <a:ext cx="677862" cy="163513"/>
            <a:chOff x="4325" y="1716"/>
            <a:chExt cx="427" cy="103"/>
          </a:xfrm>
        </p:grpSpPr>
        <p:sp>
          <p:nvSpPr>
            <p:cNvPr id="6175" name="Freeform 22"/>
            <p:cNvSpPr>
              <a:spLocks/>
            </p:cNvSpPr>
            <p:nvPr/>
          </p:nvSpPr>
          <p:spPr bwMode="auto">
            <a:xfrm>
              <a:off x="4325" y="1716"/>
              <a:ext cx="408" cy="103"/>
            </a:xfrm>
            <a:custGeom>
              <a:avLst/>
              <a:gdLst>
                <a:gd name="T0" fmla="*/ 0 w 408"/>
                <a:gd name="T1" fmla="*/ 103 h 103"/>
                <a:gd name="T2" fmla="*/ 45 w 408"/>
                <a:gd name="T3" fmla="*/ 94 h 103"/>
                <a:gd name="T4" fmla="*/ 219 w 408"/>
                <a:gd name="T5" fmla="*/ 85 h 103"/>
                <a:gd name="T6" fmla="*/ 320 w 408"/>
                <a:gd name="T7" fmla="*/ 58 h 103"/>
                <a:gd name="T8" fmla="*/ 365 w 408"/>
                <a:gd name="T9" fmla="*/ 21 h 103"/>
                <a:gd name="T10" fmla="*/ 402 w 408"/>
                <a:gd name="T11" fmla="*/ 3 h 103"/>
                <a:gd name="T12" fmla="*/ 0 60000 65536"/>
                <a:gd name="T13" fmla="*/ 0 60000 65536"/>
                <a:gd name="T14" fmla="*/ 0 60000 65536"/>
                <a:gd name="T15" fmla="*/ 0 60000 65536"/>
                <a:gd name="T16" fmla="*/ 0 60000 65536"/>
                <a:gd name="T17" fmla="*/ 0 60000 65536"/>
                <a:gd name="T18" fmla="*/ 0 w 408"/>
                <a:gd name="T19" fmla="*/ 0 h 103"/>
                <a:gd name="T20" fmla="*/ 408 w 408"/>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408" h="103">
                  <a:moveTo>
                    <a:pt x="0" y="103"/>
                  </a:moveTo>
                  <a:cubicBezTo>
                    <a:pt x="15" y="100"/>
                    <a:pt x="30" y="95"/>
                    <a:pt x="45" y="94"/>
                  </a:cubicBezTo>
                  <a:cubicBezTo>
                    <a:pt x="103" y="89"/>
                    <a:pt x="161" y="92"/>
                    <a:pt x="219" y="85"/>
                  </a:cubicBezTo>
                  <a:cubicBezTo>
                    <a:pt x="254" y="81"/>
                    <a:pt x="286" y="65"/>
                    <a:pt x="320" y="58"/>
                  </a:cubicBezTo>
                  <a:cubicBezTo>
                    <a:pt x="337" y="40"/>
                    <a:pt x="341" y="33"/>
                    <a:pt x="365" y="21"/>
                  </a:cubicBezTo>
                  <a:cubicBezTo>
                    <a:pt x="408" y="0"/>
                    <a:pt x="381" y="24"/>
                    <a:pt x="402" y="3"/>
                  </a:cubicBezTo>
                </a:path>
              </a:pathLst>
            </a:custGeom>
            <a:noFill/>
            <a:ln w="9525">
              <a:solidFill>
                <a:schemeClr val="tx1"/>
              </a:solidFill>
              <a:round/>
              <a:headEnd/>
              <a:tailEnd/>
            </a:ln>
          </p:spPr>
          <p:txBody>
            <a:bodyPr/>
            <a:lstStyle/>
            <a:p>
              <a:endParaRPr lang="en-US"/>
            </a:p>
          </p:txBody>
        </p:sp>
        <p:sp>
          <p:nvSpPr>
            <p:cNvPr id="6176" name="Oval 23"/>
            <p:cNvSpPr>
              <a:spLocks noChangeArrowheads="1"/>
            </p:cNvSpPr>
            <p:nvPr/>
          </p:nvSpPr>
          <p:spPr bwMode="auto">
            <a:xfrm>
              <a:off x="4704" y="1728"/>
              <a:ext cx="48" cy="48"/>
            </a:xfrm>
            <a:prstGeom prst="ellipse">
              <a:avLst/>
            </a:prstGeom>
            <a:solidFill>
              <a:srgbClr val="FFFF00"/>
            </a:solidFill>
            <a:ln w="9525">
              <a:solidFill>
                <a:schemeClr val="tx1"/>
              </a:solidFill>
              <a:round/>
              <a:headEnd/>
              <a:tailEnd/>
            </a:ln>
          </p:spPr>
          <p:txBody>
            <a:bodyPr wrap="none" anchor="ctr"/>
            <a:lstStyle/>
            <a:p>
              <a:endParaRPr lang="en-US">
                <a:latin typeface="Arial" charset="0"/>
                <a:cs typeface="Arial" charset="0"/>
              </a:endParaRPr>
            </a:p>
          </p:txBody>
        </p:sp>
      </p:grpSp>
      <p:sp>
        <p:nvSpPr>
          <p:cNvPr id="6149" name="Line 24"/>
          <p:cNvSpPr>
            <a:spLocks noChangeShapeType="1"/>
          </p:cNvSpPr>
          <p:nvPr/>
        </p:nvSpPr>
        <p:spPr bwMode="auto">
          <a:xfrm flipV="1">
            <a:off x="5943600" y="5410200"/>
            <a:ext cx="609600" cy="76200"/>
          </a:xfrm>
          <a:prstGeom prst="line">
            <a:avLst/>
          </a:prstGeom>
          <a:noFill/>
          <a:ln w="28575">
            <a:solidFill>
              <a:schemeClr val="tx1"/>
            </a:solidFill>
            <a:round/>
            <a:headEnd/>
            <a:tailEnd/>
          </a:ln>
        </p:spPr>
        <p:txBody>
          <a:bodyPr/>
          <a:lstStyle/>
          <a:p>
            <a:endParaRPr lang="en-US"/>
          </a:p>
        </p:txBody>
      </p:sp>
      <p:sp>
        <p:nvSpPr>
          <p:cNvPr id="6150" name="Line 25"/>
          <p:cNvSpPr>
            <a:spLocks noChangeShapeType="1"/>
          </p:cNvSpPr>
          <p:nvPr/>
        </p:nvSpPr>
        <p:spPr bwMode="auto">
          <a:xfrm>
            <a:off x="5943600" y="5486400"/>
            <a:ext cx="609600" cy="76200"/>
          </a:xfrm>
          <a:prstGeom prst="line">
            <a:avLst/>
          </a:prstGeom>
          <a:noFill/>
          <a:ln w="28575">
            <a:solidFill>
              <a:schemeClr val="tx1"/>
            </a:solidFill>
            <a:round/>
            <a:headEnd/>
            <a:tailEnd/>
          </a:ln>
        </p:spPr>
        <p:txBody>
          <a:bodyPr/>
          <a:lstStyle/>
          <a:p>
            <a:endParaRPr lang="en-US"/>
          </a:p>
        </p:txBody>
      </p:sp>
      <p:sp>
        <p:nvSpPr>
          <p:cNvPr id="6151" name="Freeform 26"/>
          <p:cNvSpPr>
            <a:spLocks/>
          </p:cNvSpPr>
          <p:nvPr/>
        </p:nvSpPr>
        <p:spPr bwMode="auto">
          <a:xfrm>
            <a:off x="6553200" y="4902200"/>
            <a:ext cx="762000" cy="508000"/>
          </a:xfrm>
          <a:custGeom>
            <a:avLst/>
            <a:gdLst>
              <a:gd name="T0" fmla="*/ 0 w 480"/>
              <a:gd name="T1" fmla="*/ 2147483647 h 320"/>
              <a:gd name="T2" fmla="*/ 2147483647 w 480"/>
              <a:gd name="T3" fmla="*/ 2147483647 h 320"/>
              <a:gd name="T4" fmla="*/ 2147483647 w 480"/>
              <a:gd name="T5" fmla="*/ 2147483647 h 320"/>
              <a:gd name="T6" fmla="*/ 0 60000 65536"/>
              <a:gd name="T7" fmla="*/ 0 60000 65536"/>
              <a:gd name="T8" fmla="*/ 0 60000 65536"/>
              <a:gd name="T9" fmla="*/ 0 w 480"/>
              <a:gd name="T10" fmla="*/ 0 h 320"/>
              <a:gd name="T11" fmla="*/ 480 w 480"/>
              <a:gd name="T12" fmla="*/ 320 h 320"/>
            </a:gdLst>
            <a:ahLst/>
            <a:cxnLst>
              <a:cxn ang="T6">
                <a:pos x="T0" y="T1"/>
              </a:cxn>
              <a:cxn ang="T7">
                <a:pos x="T2" y="T3"/>
              </a:cxn>
              <a:cxn ang="T8">
                <a:pos x="T4" y="T5"/>
              </a:cxn>
            </a:cxnLst>
            <a:rect l="T9" t="T10" r="T11" b="T12"/>
            <a:pathLst>
              <a:path w="480" h="320">
                <a:moveTo>
                  <a:pt x="0" y="320"/>
                </a:moveTo>
                <a:cubicBezTo>
                  <a:pt x="104" y="192"/>
                  <a:pt x="208" y="64"/>
                  <a:pt x="288" y="32"/>
                </a:cubicBezTo>
                <a:cubicBezTo>
                  <a:pt x="368" y="0"/>
                  <a:pt x="448" y="112"/>
                  <a:pt x="480" y="128"/>
                </a:cubicBezTo>
              </a:path>
            </a:pathLst>
          </a:custGeom>
          <a:noFill/>
          <a:ln w="28575">
            <a:solidFill>
              <a:schemeClr val="accent1"/>
            </a:solidFill>
            <a:round/>
            <a:headEnd/>
            <a:tailEnd/>
          </a:ln>
        </p:spPr>
        <p:txBody>
          <a:bodyPr/>
          <a:lstStyle/>
          <a:p>
            <a:endParaRPr lang="en-US"/>
          </a:p>
        </p:txBody>
      </p:sp>
      <p:sp>
        <p:nvSpPr>
          <p:cNvPr id="6152" name="Oval 27"/>
          <p:cNvSpPr>
            <a:spLocks noChangeArrowheads="1"/>
          </p:cNvSpPr>
          <p:nvPr/>
        </p:nvSpPr>
        <p:spPr bwMode="auto">
          <a:xfrm>
            <a:off x="6934200" y="5105400"/>
            <a:ext cx="228600" cy="1524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sp>
        <p:nvSpPr>
          <p:cNvPr id="6153" name="Line 28"/>
          <p:cNvSpPr>
            <a:spLocks noChangeShapeType="1"/>
          </p:cNvSpPr>
          <p:nvPr/>
        </p:nvSpPr>
        <p:spPr bwMode="auto">
          <a:xfrm flipV="1">
            <a:off x="5486400" y="5181600"/>
            <a:ext cx="685800" cy="304800"/>
          </a:xfrm>
          <a:prstGeom prst="line">
            <a:avLst/>
          </a:prstGeom>
          <a:noFill/>
          <a:ln w="28575">
            <a:solidFill>
              <a:srgbClr val="FF0000"/>
            </a:solidFill>
            <a:round/>
            <a:headEnd/>
            <a:tailEnd/>
          </a:ln>
        </p:spPr>
        <p:txBody>
          <a:bodyPr/>
          <a:lstStyle/>
          <a:p>
            <a:endParaRPr lang="en-US"/>
          </a:p>
        </p:txBody>
      </p:sp>
      <p:sp>
        <p:nvSpPr>
          <p:cNvPr id="6154" name="Line 29"/>
          <p:cNvSpPr>
            <a:spLocks noChangeShapeType="1"/>
          </p:cNvSpPr>
          <p:nvPr/>
        </p:nvSpPr>
        <p:spPr bwMode="auto">
          <a:xfrm>
            <a:off x="5486400" y="5486400"/>
            <a:ext cx="685800" cy="228600"/>
          </a:xfrm>
          <a:prstGeom prst="line">
            <a:avLst/>
          </a:prstGeom>
          <a:noFill/>
          <a:ln w="28575">
            <a:solidFill>
              <a:srgbClr val="FF0000"/>
            </a:solidFill>
            <a:round/>
            <a:headEnd/>
            <a:tailEnd/>
          </a:ln>
        </p:spPr>
        <p:txBody>
          <a:bodyPr/>
          <a:lstStyle/>
          <a:p>
            <a:endParaRPr lang="en-US"/>
          </a:p>
        </p:txBody>
      </p:sp>
      <p:grpSp>
        <p:nvGrpSpPr>
          <p:cNvPr id="6155" name="Group 30"/>
          <p:cNvGrpSpPr>
            <a:grpSpLocks/>
          </p:cNvGrpSpPr>
          <p:nvPr/>
        </p:nvGrpSpPr>
        <p:grpSpPr bwMode="auto">
          <a:xfrm>
            <a:off x="6019800" y="5181600"/>
            <a:ext cx="677863" cy="163513"/>
            <a:chOff x="4325" y="1716"/>
            <a:chExt cx="427" cy="103"/>
          </a:xfrm>
        </p:grpSpPr>
        <p:sp>
          <p:nvSpPr>
            <p:cNvPr id="6173" name="Freeform 31"/>
            <p:cNvSpPr>
              <a:spLocks/>
            </p:cNvSpPr>
            <p:nvPr/>
          </p:nvSpPr>
          <p:spPr bwMode="auto">
            <a:xfrm>
              <a:off x="4325" y="1716"/>
              <a:ext cx="408" cy="103"/>
            </a:xfrm>
            <a:custGeom>
              <a:avLst/>
              <a:gdLst>
                <a:gd name="T0" fmla="*/ 0 w 408"/>
                <a:gd name="T1" fmla="*/ 103 h 103"/>
                <a:gd name="T2" fmla="*/ 45 w 408"/>
                <a:gd name="T3" fmla="*/ 94 h 103"/>
                <a:gd name="T4" fmla="*/ 219 w 408"/>
                <a:gd name="T5" fmla="*/ 85 h 103"/>
                <a:gd name="T6" fmla="*/ 320 w 408"/>
                <a:gd name="T7" fmla="*/ 58 h 103"/>
                <a:gd name="T8" fmla="*/ 365 w 408"/>
                <a:gd name="T9" fmla="*/ 21 h 103"/>
                <a:gd name="T10" fmla="*/ 402 w 408"/>
                <a:gd name="T11" fmla="*/ 3 h 103"/>
                <a:gd name="T12" fmla="*/ 0 60000 65536"/>
                <a:gd name="T13" fmla="*/ 0 60000 65536"/>
                <a:gd name="T14" fmla="*/ 0 60000 65536"/>
                <a:gd name="T15" fmla="*/ 0 60000 65536"/>
                <a:gd name="T16" fmla="*/ 0 60000 65536"/>
                <a:gd name="T17" fmla="*/ 0 60000 65536"/>
                <a:gd name="T18" fmla="*/ 0 w 408"/>
                <a:gd name="T19" fmla="*/ 0 h 103"/>
                <a:gd name="T20" fmla="*/ 408 w 408"/>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408" h="103">
                  <a:moveTo>
                    <a:pt x="0" y="103"/>
                  </a:moveTo>
                  <a:cubicBezTo>
                    <a:pt x="15" y="100"/>
                    <a:pt x="30" y="95"/>
                    <a:pt x="45" y="94"/>
                  </a:cubicBezTo>
                  <a:cubicBezTo>
                    <a:pt x="103" y="89"/>
                    <a:pt x="161" y="92"/>
                    <a:pt x="219" y="85"/>
                  </a:cubicBezTo>
                  <a:cubicBezTo>
                    <a:pt x="254" y="81"/>
                    <a:pt x="286" y="65"/>
                    <a:pt x="320" y="58"/>
                  </a:cubicBezTo>
                  <a:cubicBezTo>
                    <a:pt x="337" y="40"/>
                    <a:pt x="341" y="33"/>
                    <a:pt x="365" y="21"/>
                  </a:cubicBezTo>
                  <a:cubicBezTo>
                    <a:pt x="408" y="0"/>
                    <a:pt x="381" y="24"/>
                    <a:pt x="402" y="3"/>
                  </a:cubicBezTo>
                </a:path>
              </a:pathLst>
            </a:custGeom>
            <a:noFill/>
            <a:ln w="9525">
              <a:solidFill>
                <a:schemeClr val="tx1"/>
              </a:solidFill>
              <a:round/>
              <a:headEnd/>
              <a:tailEnd/>
            </a:ln>
          </p:spPr>
          <p:txBody>
            <a:bodyPr/>
            <a:lstStyle/>
            <a:p>
              <a:endParaRPr lang="en-US"/>
            </a:p>
          </p:txBody>
        </p:sp>
        <p:sp>
          <p:nvSpPr>
            <p:cNvPr id="6174" name="Oval 32"/>
            <p:cNvSpPr>
              <a:spLocks noChangeArrowheads="1"/>
            </p:cNvSpPr>
            <p:nvPr/>
          </p:nvSpPr>
          <p:spPr bwMode="auto">
            <a:xfrm>
              <a:off x="4704" y="1728"/>
              <a:ext cx="48" cy="48"/>
            </a:xfrm>
            <a:prstGeom prst="ellipse">
              <a:avLst/>
            </a:prstGeom>
            <a:solidFill>
              <a:srgbClr val="FFFF00"/>
            </a:solidFill>
            <a:ln w="9525">
              <a:solidFill>
                <a:schemeClr val="tx1"/>
              </a:solidFill>
              <a:round/>
              <a:headEnd/>
              <a:tailEnd/>
            </a:ln>
          </p:spPr>
          <p:txBody>
            <a:bodyPr wrap="none" anchor="ctr"/>
            <a:lstStyle/>
            <a:p>
              <a:endParaRPr lang="en-US">
                <a:latin typeface="Arial" charset="0"/>
                <a:cs typeface="Arial" charset="0"/>
              </a:endParaRPr>
            </a:p>
          </p:txBody>
        </p:sp>
      </p:grpSp>
      <p:sp>
        <p:nvSpPr>
          <p:cNvPr id="6156" name="Line 33"/>
          <p:cNvSpPr>
            <a:spLocks noChangeShapeType="1"/>
          </p:cNvSpPr>
          <p:nvPr/>
        </p:nvSpPr>
        <p:spPr bwMode="auto">
          <a:xfrm flipV="1">
            <a:off x="6172200" y="4038600"/>
            <a:ext cx="609600" cy="76200"/>
          </a:xfrm>
          <a:prstGeom prst="line">
            <a:avLst/>
          </a:prstGeom>
          <a:noFill/>
          <a:ln w="28575">
            <a:solidFill>
              <a:schemeClr val="tx1"/>
            </a:solidFill>
            <a:round/>
            <a:headEnd/>
            <a:tailEnd/>
          </a:ln>
        </p:spPr>
        <p:txBody>
          <a:bodyPr/>
          <a:lstStyle/>
          <a:p>
            <a:endParaRPr lang="en-US"/>
          </a:p>
        </p:txBody>
      </p:sp>
      <p:sp>
        <p:nvSpPr>
          <p:cNvPr id="6157" name="Line 34"/>
          <p:cNvSpPr>
            <a:spLocks noChangeShapeType="1"/>
          </p:cNvSpPr>
          <p:nvPr/>
        </p:nvSpPr>
        <p:spPr bwMode="auto">
          <a:xfrm>
            <a:off x="6172200" y="4114800"/>
            <a:ext cx="609600" cy="76200"/>
          </a:xfrm>
          <a:prstGeom prst="line">
            <a:avLst/>
          </a:prstGeom>
          <a:noFill/>
          <a:ln w="28575">
            <a:solidFill>
              <a:schemeClr val="tx1"/>
            </a:solidFill>
            <a:round/>
            <a:headEnd/>
            <a:tailEnd/>
          </a:ln>
        </p:spPr>
        <p:txBody>
          <a:bodyPr/>
          <a:lstStyle/>
          <a:p>
            <a:endParaRPr lang="en-US"/>
          </a:p>
        </p:txBody>
      </p:sp>
      <p:sp>
        <p:nvSpPr>
          <p:cNvPr id="6158" name="Freeform 35"/>
          <p:cNvSpPr>
            <a:spLocks/>
          </p:cNvSpPr>
          <p:nvPr/>
        </p:nvSpPr>
        <p:spPr bwMode="auto">
          <a:xfrm>
            <a:off x="6781800" y="3530600"/>
            <a:ext cx="762000" cy="508000"/>
          </a:xfrm>
          <a:custGeom>
            <a:avLst/>
            <a:gdLst>
              <a:gd name="T0" fmla="*/ 0 w 480"/>
              <a:gd name="T1" fmla="*/ 2147483647 h 320"/>
              <a:gd name="T2" fmla="*/ 2147483647 w 480"/>
              <a:gd name="T3" fmla="*/ 2147483647 h 320"/>
              <a:gd name="T4" fmla="*/ 2147483647 w 480"/>
              <a:gd name="T5" fmla="*/ 2147483647 h 320"/>
              <a:gd name="T6" fmla="*/ 0 60000 65536"/>
              <a:gd name="T7" fmla="*/ 0 60000 65536"/>
              <a:gd name="T8" fmla="*/ 0 60000 65536"/>
              <a:gd name="T9" fmla="*/ 0 w 480"/>
              <a:gd name="T10" fmla="*/ 0 h 320"/>
              <a:gd name="T11" fmla="*/ 480 w 480"/>
              <a:gd name="T12" fmla="*/ 320 h 320"/>
            </a:gdLst>
            <a:ahLst/>
            <a:cxnLst>
              <a:cxn ang="T6">
                <a:pos x="T0" y="T1"/>
              </a:cxn>
              <a:cxn ang="T7">
                <a:pos x="T2" y="T3"/>
              </a:cxn>
              <a:cxn ang="T8">
                <a:pos x="T4" y="T5"/>
              </a:cxn>
            </a:cxnLst>
            <a:rect l="T9" t="T10" r="T11" b="T12"/>
            <a:pathLst>
              <a:path w="480" h="320">
                <a:moveTo>
                  <a:pt x="0" y="320"/>
                </a:moveTo>
                <a:cubicBezTo>
                  <a:pt x="104" y="192"/>
                  <a:pt x="208" y="64"/>
                  <a:pt x="288" y="32"/>
                </a:cubicBezTo>
                <a:cubicBezTo>
                  <a:pt x="368" y="0"/>
                  <a:pt x="448" y="112"/>
                  <a:pt x="480" y="128"/>
                </a:cubicBezTo>
              </a:path>
            </a:pathLst>
          </a:custGeom>
          <a:noFill/>
          <a:ln w="28575">
            <a:solidFill>
              <a:schemeClr val="accent1"/>
            </a:solidFill>
            <a:round/>
            <a:headEnd/>
            <a:tailEnd/>
          </a:ln>
        </p:spPr>
        <p:txBody>
          <a:bodyPr/>
          <a:lstStyle/>
          <a:p>
            <a:endParaRPr lang="en-US"/>
          </a:p>
        </p:txBody>
      </p:sp>
      <p:sp>
        <p:nvSpPr>
          <p:cNvPr id="6159" name="Oval 36"/>
          <p:cNvSpPr>
            <a:spLocks noChangeArrowheads="1"/>
          </p:cNvSpPr>
          <p:nvPr/>
        </p:nvSpPr>
        <p:spPr bwMode="auto">
          <a:xfrm>
            <a:off x="7162800" y="3733800"/>
            <a:ext cx="228600" cy="1524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sp>
        <p:nvSpPr>
          <p:cNvPr id="6160" name="Freeform 37"/>
          <p:cNvSpPr>
            <a:spLocks/>
          </p:cNvSpPr>
          <p:nvPr/>
        </p:nvSpPr>
        <p:spPr bwMode="auto">
          <a:xfrm>
            <a:off x="5842000" y="5289550"/>
            <a:ext cx="174625" cy="100013"/>
          </a:xfrm>
          <a:custGeom>
            <a:avLst/>
            <a:gdLst>
              <a:gd name="T0" fmla="*/ 2147483647 w 110"/>
              <a:gd name="T1" fmla="*/ 2147483647 h 63"/>
              <a:gd name="T2" fmla="*/ 0 w 110"/>
              <a:gd name="T3" fmla="*/ 2147483647 h 63"/>
              <a:gd name="T4" fmla="*/ 0 60000 65536"/>
              <a:gd name="T5" fmla="*/ 0 60000 65536"/>
              <a:gd name="T6" fmla="*/ 0 w 110"/>
              <a:gd name="T7" fmla="*/ 0 h 63"/>
              <a:gd name="T8" fmla="*/ 110 w 110"/>
              <a:gd name="T9" fmla="*/ 63 h 63"/>
            </a:gdLst>
            <a:ahLst/>
            <a:cxnLst>
              <a:cxn ang="T4">
                <a:pos x="T0" y="T1"/>
              </a:cxn>
              <a:cxn ang="T5">
                <a:pos x="T2" y="T3"/>
              </a:cxn>
            </a:cxnLst>
            <a:rect l="T6" t="T7" r="T8" b="T9"/>
            <a:pathLst>
              <a:path w="110" h="63">
                <a:moveTo>
                  <a:pt x="110" y="14"/>
                </a:moveTo>
                <a:cubicBezTo>
                  <a:pt x="61" y="63"/>
                  <a:pt x="0" y="0"/>
                  <a:pt x="0" y="60"/>
                </a:cubicBezTo>
              </a:path>
            </a:pathLst>
          </a:custGeom>
          <a:noFill/>
          <a:ln w="9525">
            <a:solidFill>
              <a:schemeClr val="tx1"/>
            </a:solidFill>
            <a:round/>
            <a:headEnd/>
            <a:tailEnd/>
          </a:ln>
        </p:spPr>
        <p:txBody>
          <a:bodyPr/>
          <a:lstStyle/>
          <a:p>
            <a:endParaRPr lang="en-US"/>
          </a:p>
        </p:txBody>
      </p:sp>
      <p:sp>
        <p:nvSpPr>
          <p:cNvPr id="6161" name="Line 38"/>
          <p:cNvSpPr>
            <a:spLocks noChangeShapeType="1"/>
          </p:cNvSpPr>
          <p:nvPr/>
        </p:nvSpPr>
        <p:spPr bwMode="auto">
          <a:xfrm>
            <a:off x="6400800" y="4648200"/>
            <a:ext cx="228600" cy="457200"/>
          </a:xfrm>
          <a:prstGeom prst="line">
            <a:avLst/>
          </a:prstGeom>
          <a:noFill/>
          <a:ln w="38100">
            <a:solidFill>
              <a:schemeClr val="tx1"/>
            </a:solidFill>
            <a:round/>
            <a:headEnd/>
            <a:tailEnd type="triangle" w="med" len="med"/>
          </a:ln>
        </p:spPr>
        <p:txBody>
          <a:bodyPr/>
          <a:lstStyle/>
          <a:p>
            <a:endParaRPr lang="en-US"/>
          </a:p>
        </p:txBody>
      </p:sp>
      <p:sp>
        <p:nvSpPr>
          <p:cNvPr id="6162" name="Line 39"/>
          <p:cNvSpPr>
            <a:spLocks noChangeShapeType="1"/>
          </p:cNvSpPr>
          <p:nvPr/>
        </p:nvSpPr>
        <p:spPr bwMode="auto">
          <a:xfrm>
            <a:off x="6172200" y="3429000"/>
            <a:ext cx="228600" cy="457200"/>
          </a:xfrm>
          <a:prstGeom prst="line">
            <a:avLst/>
          </a:prstGeom>
          <a:noFill/>
          <a:ln w="38100">
            <a:solidFill>
              <a:schemeClr val="tx1"/>
            </a:solidFill>
            <a:round/>
            <a:headEnd/>
            <a:tailEnd type="triangle" w="med" len="med"/>
          </a:ln>
        </p:spPr>
        <p:txBody>
          <a:bodyPr/>
          <a:lstStyle/>
          <a:p>
            <a:endParaRPr lang="en-US"/>
          </a:p>
        </p:txBody>
      </p:sp>
      <p:sp>
        <p:nvSpPr>
          <p:cNvPr id="6163" name="Line 40"/>
          <p:cNvSpPr>
            <a:spLocks noChangeShapeType="1"/>
          </p:cNvSpPr>
          <p:nvPr/>
        </p:nvSpPr>
        <p:spPr bwMode="auto">
          <a:xfrm flipV="1">
            <a:off x="6248400" y="5943600"/>
            <a:ext cx="0" cy="381000"/>
          </a:xfrm>
          <a:prstGeom prst="line">
            <a:avLst/>
          </a:prstGeom>
          <a:noFill/>
          <a:ln w="9525">
            <a:solidFill>
              <a:schemeClr val="tx1"/>
            </a:solidFill>
            <a:round/>
            <a:headEnd/>
            <a:tailEnd type="triangle" w="med" len="med"/>
          </a:ln>
        </p:spPr>
        <p:txBody>
          <a:bodyPr/>
          <a:lstStyle/>
          <a:p>
            <a:endParaRPr lang="en-US"/>
          </a:p>
        </p:txBody>
      </p:sp>
      <p:sp>
        <p:nvSpPr>
          <p:cNvPr id="6164" name="Line 41"/>
          <p:cNvSpPr>
            <a:spLocks noChangeShapeType="1"/>
          </p:cNvSpPr>
          <p:nvPr/>
        </p:nvSpPr>
        <p:spPr bwMode="auto">
          <a:xfrm flipV="1">
            <a:off x="5943600" y="5943600"/>
            <a:ext cx="0" cy="381000"/>
          </a:xfrm>
          <a:prstGeom prst="line">
            <a:avLst/>
          </a:prstGeom>
          <a:noFill/>
          <a:ln w="9525">
            <a:solidFill>
              <a:schemeClr val="tx1"/>
            </a:solidFill>
            <a:round/>
            <a:headEnd/>
            <a:tailEnd type="triangle" w="med" len="med"/>
          </a:ln>
        </p:spPr>
        <p:txBody>
          <a:bodyPr/>
          <a:lstStyle/>
          <a:p>
            <a:endParaRPr lang="en-US"/>
          </a:p>
        </p:txBody>
      </p:sp>
      <p:sp>
        <p:nvSpPr>
          <p:cNvPr id="6165" name="Line 42"/>
          <p:cNvSpPr>
            <a:spLocks noChangeShapeType="1"/>
          </p:cNvSpPr>
          <p:nvPr/>
        </p:nvSpPr>
        <p:spPr bwMode="auto">
          <a:xfrm flipH="1">
            <a:off x="5943600" y="6172200"/>
            <a:ext cx="228600" cy="0"/>
          </a:xfrm>
          <a:prstGeom prst="line">
            <a:avLst/>
          </a:prstGeom>
          <a:noFill/>
          <a:ln w="9525">
            <a:solidFill>
              <a:schemeClr val="tx1"/>
            </a:solidFill>
            <a:round/>
            <a:headEnd/>
            <a:tailEnd type="triangle" w="med" len="med"/>
          </a:ln>
        </p:spPr>
        <p:txBody>
          <a:bodyPr/>
          <a:lstStyle/>
          <a:p>
            <a:endParaRPr lang="en-US"/>
          </a:p>
        </p:txBody>
      </p:sp>
      <p:pic>
        <p:nvPicPr>
          <p:cNvPr id="6166" name="Picture 43" descr="Cynthia holding humming bird with dye"/>
          <p:cNvPicPr>
            <a:picLocks noChangeAspect="1" noChangeArrowheads="1"/>
          </p:cNvPicPr>
          <p:nvPr/>
        </p:nvPicPr>
        <p:blipFill>
          <a:blip r:embed="rId3" cstate="print">
            <a:lum bright="-6000" contrast="18000"/>
          </a:blip>
          <a:srcRect l="15721" t="20000" r="31877" b="20000"/>
          <a:stretch>
            <a:fillRect/>
          </a:stretch>
        </p:blipFill>
        <p:spPr bwMode="auto">
          <a:xfrm>
            <a:off x="4902200" y="1676400"/>
            <a:ext cx="1270000" cy="1524000"/>
          </a:xfrm>
          <a:prstGeom prst="rect">
            <a:avLst/>
          </a:prstGeom>
          <a:noFill/>
          <a:ln w="9525">
            <a:noFill/>
            <a:miter lim="800000"/>
            <a:headEnd/>
            <a:tailEnd/>
          </a:ln>
        </p:spPr>
      </p:pic>
      <p:pic>
        <p:nvPicPr>
          <p:cNvPr id="6167" name="Picture 44" descr="flower with flourescent dye on anthers"/>
          <p:cNvPicPr>
            <a:picLocks noChangeAspect="1" noChangeArrowheads="1"/>
          </p:cNvPicPr>
          <p:nvPr/>
        </p:nvPicPr>
        <p:blipFill>
          <a:blip r:embed="rId4" cstate="print">
            <a:lum bright="12000" contrast="30000"/>
          </a:blip>
          <a:srcRect r="31818"/>
          <a:stretch>
            <a:fillRect/>
          </a:stretch>
        </p:blipFill>
        <p:spPr bwMode="auto">
          <a:xfrm>
            <a:off x="6400800" y="1676400"/>
            <a:ext cx="1398588" cy="1524000"/>
          </a:xfrm>
          <a:prstGeom prst="rect">
            <a:avLst/>
          </a:prstGeom>
          <a:noFill/>
          <a:ln w="9525">
            <a:noFill/>
            <a:miter lim="800000"/>
            <a:headEnd/>
            <a:tailEnd/>
          </a:ln>
        </p:spPr>
      </p:pic>
      <p:sp>
        <p:nvSpPr>
          <p:cNvPr id="6168" name="Freeform 45"/>
          <p:cNvSpPr>
            <a:spLocks/>
          </p:cNvSpPr>
          <p:nvPr/>
        </p:nvSpPr>
        <p:spPr bwMode="auto">
          <a:xfrm>
            <a:off x="5972175" y="5356225"/>
            <a:ext cx="1588" cy="1588"/>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close/>
              </a:path>
            </a:pathLst>
          </a:custGeom>
          <a:solidFill>
            <a:schemeClr val="accent1"/>
          </a:solidFill>
          <a:ln w="9525">
            <a:solidFill>
              <a:schemeClr val="tx1"/>
            </a:solidFill>
            <a:round/>
            <a:headEnd/>
            <a:tailEnd/>
          </a:ln>
        </p:spPr>
        <p:txBody>
          <a:bodyPr/>
          <a:lstStyle/>
          <a:p>
            <a:endParaRPr lang="en-US"/>
          </a:p>
        </p:txBody>
      </p:sp>
      <p:sp>
        <p:nvSpPr>
          <p:cNvPr id="6169" name="Text Box 46"/>
          <p:cNvSpPr txBox="1">
            <a:spLocks noChangeArrowheads="1"/>
          </p:cNvSpPr>
          <p:nvPr/>
        </p:nvSpPr>
        <p:spPr bwMode="auto">
          <a:xfrm>
            <a:off x="4679950" y="6400800"/>
            <a:ext cx="3057525" cy="400050"/>
          </a:xfrm>
          <a:prstGeom prst="rect">
            <a:avLst/>
          </a:prstGeom>
          <a:noFill/>
          <a:ln w="9525">
            <a:noFill/>
            <a:miter lim="800000"/>
            <a:headEnd/>
            <a:tailEnd/>
          </a:ln>
        </p:spPr>
        <p:txBody>
          <a:bodyPr wrap="none">
            <a:spAutoFit/>
          </a:bodyPr>
          <a:lstStyle/>
          <a:p>
            <a:r>
              <a:rPr lang="en-US" sz="2000">
                <a:latin typeface="Arial" charset="0"/>
                <a:cs typeface="Arial" charset="0"/>
              </a:rPr>
              <a:t>Beak Insertion Difference</a:t>
            </a:r>
          </a:p>
        </p:txBody>
      </p:sp>
      <p:sp>
        <p:nvSpPr>
          <p:cNvPr id="6170" name="Slide Number Placeholder 6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AE7977D0-2E04-4892-9063-0EF489EBA836}" type="slidenum">
              <a:rPr lang="en-US" sz="1400">
                <a:latin typeface="Arial" charset="0"/>
                <a:cs typeface="Arial" charset="0"/>
              </a:rPr>
              <a:pPr algn="r"/>
              <a:t>5</a:t>
            </a:fld>
            <a:endParaRPr lang="en-US" sz="1400">
              <a:latin typeface="Arial" charset="0"/>
              <a:cs typeface="Arial" charset="0"/>
            </a:endParaRPr>
          </a:p>
        </p:txBody>
      </p:sp>
      <p:cxnSp>
        <p:nvCxnSpPr>
          <p:cNvPr id="6171" name="Straight Connector 65"/>
          <p:cNvCxnSpPr>
            <a:cxnSpLocks noChangeShapeType="1"/>
          </p:cNvCxnSpPr>
          <p:nvPr/>
        </p:nvCxnSpPr>
        <p:spPr bwMode="auto">
          <a:xfrm flipV="1">
            <a:off x="5715000" y="3962400"/>
            <a:ext cx="381000" cy="152400"/>
          </a:xfrm>
          <a:prstGeom prst="line">
            <a:avLst/>
          </a:prstGeom>
          <a:noFill/>
          <a:ln w="28575" algn="ctr">
            <a:solidFill>
              <a:srgbClr val="FF0000"/>
            </a:solidFill>
            <a:round/>
            <a:headEnd/>
            <a:tailEnd/>
          </a:ln>
        </p:spPr>
      </p:cxnSp>
      <p:cxnSp>
        <p:nvCxnSpPr>
          <p:cNvPr id="6172" name="Straight Connector 67"/>
          <p:cNvCxnSpPr>
            <a:cxnSpLocks noChangeShapeType="1"/>
          </p:cNvCxnSpPr>
          <p:nvPr/>
        </p:nvCxnSpPr>
        <p:spPr bwMode="auto">
          <a:xfrm>
            <a:off x="5715000" y="4114800"/>
            <a:ext cx="457200" cy="152400"/>
          </a:xfrm>
          <a:prstGeom prst="line">
            <a:avLst/>
          </a:prstGeom>
          <a:noFill/>
          <a:ln w="28575" algn="ctr">
            <a:solidFill>
              <a:srgbClr val="FF0000"/>
            </a:solidFill>
            <a:round/>
            <a:headEnd/>
            <a:tailEnd/>
          </a:ln>
        </p:spPr>
      </p:cxnSp>
      <p:sp>
        <p:nvSpPr>
          <p:cNvPr id="64" name="TextBox 63"/>
          <p:cNvSpPr txBox="1"/>
          <p:nvPr/>
        </p:nvSpPr>
        <p:spPr>
          <a:xfrm>
            <a:off x="381000" y="6396335"/>
            <a:ext cx="2761910" cy="461665"/>
          </a:xfrm>
          <a:prstGeom prst="rect">
            <a:avLst/>
          </a:prstGeom>
          <a:noFill/>
        </p:spPr>
        <p:txBody>
          <a:bodyPr wrap="none" rtlCol="0">
            <a:spAutoFit/>
          </a:bodyPr>
          <a:lstStyle/>
          <a:p>
            <a:r>
              <a:rPr lang="en-US" b="1" i="1" dirty="0" smtClean="0">
                <a:latin typeface="Arial" pitchFamily="34" charset="0"/>
                <a:cs typeface="Arial" pitchFamily="34" charset="0"/>
              </a:rPr>
              <a:t>Dudash et al 2011</a:t>
            </a:r>
            <a:endParaRPr lang="en-US" b="1" i="1" dirty="0">
              <a:latin typeface="Arial" pitchFamily="34" charset="0"/>
              <a:cs typeface="Arial" pitchFamily="34" charset="0"/>
            </a:endParaRPr>
          </a:p>
        </p:txBody>
      </p:sp>
    </p:spTree>
  </p:cSld>
  <p:clrMapOvr>
    <a:masterClrMapping/>
  </p:clrMapOvr>
  <p:transition advTm="3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152400" y="0"/>
            <a:ext cx="8839200" cy="990600"/>
          </a:xfrm>
        </p:spPr>
        <p:txBody>
          <a:bodyPr/>
          <a:lstStyle/>
          <a:p>
            <a:pPr algn="l"/>
            <a:r>
              <a:rPr lang="en-US" sz="3200" b="1" smtClean="0">
                <a:latin typeface="Arial" charset="0"/>
                <a:ea typeface="Arial Unicode MS" pitchFamily="34" charset="-128"/>
                <a:cs typeface="Arial" charset="0"/>
              </a:rPr>
              <a:t>Selection on corolla tube length via male reproductive success</a:t>
            </a:r>
          </a:p>
        </p:txBody>
      </p:sp>
      <p:sp>
        <p:nvSpPr>
          <p:cNvPr id="7171" name="Oval 16"/>
          <p:cNvSpPr>
            <a:spLocks noChangeArrowheads="1"/>
          </p:cNvSpPr>
          <p:nvPr/>
        </p:nvSpPr>
        <p:spPr bwMode="auto">
          <a:xfrm>
            <a:off x="304800" y="2895600"/>
            <a:ext cx="762000" cy="7620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grpSp>
        <p:nvGrpSpPr>
          <p:cNvPr id="7172" name="Group 41"/>
          <p:cNvGrpSpPr>
            <a:grpSpLocks/>
          </p:cNvGrpSpPr>
          <p:nvPr/>
        </p:nvGrpSpPr>
        <p:grpSpPr bwMode="auto">
          <a:xfrm>
            <a:off x="-609600" y="3657600"/>
            <a:ext cx="1295400" cy="228600"/>
            <a:chOff x="768" y="2400"/>
            <a:chExt cx="1294632" cy="144"/>
          </a:xfrm>
        </p:grpSpPr>
        <p:sp>
          <p:nvSpPr>
            <p:cNvPr id="7253" name="Line 42"/>
            <p:cNvSpPr>
              <a:spLocks noChangeShapeType="1"/>
            </p:cNvSpPr>
            <p:nvPr/>
          </p:nvSpPr>
          <p:spPr bwMode="auto">
            <a:xfrm>
              <a:off x="1295400" y="2400"/>
              <a:ext cx="0" cy="144"/>
            </a:xfrm>
            <a:prstGeom prst="line">
              <a:avLst/>
            </a:prstGeom>
            <a:noFill/>
            <a:ln w="28575">
              <a:solidFill>
                <a:schemeClr val="tx1"/>
              </a:solidFill>
              <a:round/>
              <a:headEnd/>
              <a:tailEnd/>
            </a:ln>
          </p:spPr>
          <p:txBody>
            <a:bodyPr/>
            <a:lstStyle/>
            <a:p>
              <a:endParaRPr lang="en-US"/>
            </a:p>
          </p:txBody>
        </p:sp>
        <p:sp>
          <p:nvSpPr>
            <p:cNvPr id="7254" name="Line 43"/>
            <p:cNvSpPr>
              <a:spLocks noChangeShapeType="1"/>
            </p:cNvSpPr>
            <p:nvPr/>
          </p:nvSpPr>
          <p:spPr bwMode="auto">
            <a:xfrm>
              <a:off x="768" y="2448"/>
              <a:ext cx="96" cy="0"/>
            </a:xfrm>
            <a:prstGeom prst="line">
              <a:avLst/>
            </a:prstGeom>
            <a:noFill/>
            <a:ln w="28575">
              <a:solidFill>
                <a:schemeClr val="tx1"/>
              </a:solidFill>
              <a:round/>
              <a:headEnd/>
              <a:tailEnd/>
            </a:ln>
          </p:spPr>
          <p:txBody>
            <a:bodyPr/>
            <a:lstStyle/>
            <a:p>
              <a:endParaRPr lang="en-US"/>
            </a:p>
          </p:txBody>
        </p:sp>
      </p:grpSp>
      <p:sp>
        <p:nvSpPr>
          <p:cNvPr id="7173" name="Oval 4"/>
          <p:cNvSpPr>
            <a:spLocks noChangeArrowheads="1"/>
          </p:cNvSpPr>
          <p:nvPr/>
        </p:nvSpPr>
        <p:spPr bwMode="auto">
          <a:xfrm>
            <a:off x="3505200" y="2971800"/>
            <a:ext cx="762000" cy="762000"/>
          </a:xfrm>
          <a:prstGeom prst="ellipse">
            <a:avLst/>
          </a:prstGeom>
          <a:solidFill>
            <a:schemeClr val="bg1"/>
          </a:solidFill>
          <a:ln w="28575">
            <a:solidFill>
              <a:schemeClr val="tx1"/>
            </a:solidFill>
            <a:round/>
            <a:headEnd/>
            <a:tailEnd/>
          </a:ln>
        </p:spPr>
        <p:txBody>
          <a:bodyPr wrap="none" anchor="ctr"/>
          <a:lstStyle/>
          <a:p>
            <a:endParaRPr lang="en-US">
              <a:latin typeface="Arial" charset="0"/>
              <a:cs typeface="Arial" charset="0"/>
            </a:endParaRPr>
          </a:p>
        </p:txBody>
      </p:sp>
      <p:sp>
        <p:nvSpPr>
          <p:cNvPr id="7174" name="Oval 6"/>
          <p:cNvSpPr>
            <a:spLocks noChangeArrowheads="1"/>
          </p:cNvSpPr>
          <p:nvPr/>
        </p:nvSpPr>
        <p:spPr bwMode="auto">
          <a:xfrm>
            <a:off x="2057400" y="2971800"/>
            <a:ext cx="762000" cy="762000"/>
          </a:xfrm>
          <a:prstGeom prst="ellipse">
            <a:avLst/>
          </a:prstGeom>
          <a:solidFill>
            <a:schemeClr val="bg1"/>
          </a:solidFill>
          <a:ln w="28575">
            <a:solidFill>
              <a:schemeClr val="tx1"/>
            </a:solidFill>
            <a:round/>
            <a:headEnd/>
            <a:tailEnd/>
          </a:ln>
        </p:spPr>
        <p:txBody>
          <a:bodyPr wrap="none" anchor="ctr"/>
          <a:lstStyle/>
          <a:p>
            <a:endParaRPr lang="en-US">
              <a:latin typeface="Arial" charset="0"/>
              <a:cs typeface="Arial" charset="0"/>
            </a:endParaRPr>
          </a:p>
        </p:txBody>
      </p:sp>
      <p:sp>
        <p:nvSpPr>
          <p:cNvPr id="7175" name="Oval 12"/>
          <p:cNvSpPr>
            <a:spLocks noChangeArrowheads="1"/>
          </p:cNvSpPr>
          <p:nvPr/>
        </p:nvSpPr>
        <p:spPr bwMode="auto">
          <a:xfrm>
            <a:off x="6477000" y="2895600"/>
            <a:ext cx="762000" cy="7620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sp>
        <p:nvSpPr>
          <p:cNvPr id="7176" name="Oval 17"/>
          <p:cNvSpPr>
            <a:spLocks noChangeArrowheads="1"/>
          </p:cNvSpPr>
          <p:nvPr/>
        </p:nvSpPr>
        <p:spPr bwMode="auto">
          <a:xfrm>
            <a:off x="4800600" y="2971800"/>
            <a:ext cx="762000" cy="762000"/>
          </a:xfrm>
          <a:prstGeom prst="ellipse">
            <a:avLst/>
          </a:prstGeom>
          <a:solidFill>
            <a:schemeClr val="bg1"/>
          </a:solidFill>
          <a:ln w="28575">
            <a:solidFill>
              <a:schemeClr val="tx1"/>
            </a:solidFill>
            <a:round/>
            <a:headEnd/>
            <a:tailEnd/>
          </a:ln>
        </p:spPr>
        <p:txBody>
          <a:bodyPr wrap="none" anchor="ctr"/>
          <a:lstStyle/>
          <a:p>
            <a:endParaRPr lang="en-US">
              <a:latin typeface="Arial" charset="0"/>
              <a:cs typeface="Arial" charset="0"/>
            </a:endParaRPr>
          </a:p>
        </p:txBody>
      </p:sp>
      <p:sp>
        <p:nvSpPr>
          <p:cNvPr id="7177" name="Line 18"/>
          <p:cNvSpPr>
            <a:spLocks noChangeShapeType="1"/>
          </p:cNvSpPr>
          <p:nvPr/>
        </p:nvSpPr>
        <p:spPr bwMode="auto">
          <a:xfrm flipV="1">
            <a:off x="2438400" y="2895600"/>
            <a:ext cx="304800" cy="76200"/>
          </a:xfrm>
          <a:prstGeom prst="line">
            <a:avLst/>
          </a:prstGeom>
          <a:noFill/>
          <a:ln w="28575">
            <a:solidFill>
              <a:schemeClr val="tx1"/>
            </a:solidFill>
            <a:round/>
            <a:headEnd/>
            <a:tailEnd type="triangle" w="med" len="med"/>
          </a:ln>
        </p:spPr>
        <p:txBody>
          <a:bodyPr/>
          <a:lstStyle/>
          <a:p>
            <a:endParaRPr lang="en-US"/>
          </a:p>
        </p:txBody>
      </p:sp>
      <p:sp>
        <p:nvSpPr>
          <p:cNvPr id="7178" name="Line 19"/>
          <p:cNvSpPr>
            <a:spLocks noChangeShapeType="1"/>
          </p:cNvSpPr>
          <p:nvPr/>
        </p:nvSpPr>
        <p:spPr bwMode="auto">
          <a:xfrm flipV="1">
            <a:off x="3886200" y="2895600"/>
            <a:ext cx="304800" cy="76200"/>
          </a:xfrm>
          <a:prstGeom prst="line">
            <a:avLst/>
          </a:prstGeom>
          <a:noFill/>
          <a:ln w="28575">
            <a:solidFill>
              <a:schemeClr val="tx1"/>
            </a:solidFill>
            <a:round/>
            <a:headEnd/>
            <a:tailEnd type="triangle" w="med" len="med"/>
          </a:ln>
        </p:spPr>
        <p:txBody>
          <a:bodyPr/>
          <a:lstStyle/>
          <a:p>
            <a:endParaRPr lang="en-US"/>
          </a:p>
        </p:txBody>
      </p:sp>
      <p:sp>
        <p:nvSpPr>
          <p:cNvPr id="7179" name="Line 20"/>
          <p:cNvSpPr>
            <a:spLocks noChangeShapeType="1"/>
          </p:cNvSpPr>
          <p:nvPr/>
        </p:nvSpPr>
        <p:spPr bwMode="auto">
          <a:xfrm flipV="1">
            <a:off x="5181600" y="2895600"/>
            <a:ext cx="304800" cy="76200"/>
          </a:xfrm>
          <a:prstGeom prst="line">
            <a:avLst/>
          </a:prstGeom>
          <a:noFill/>
          <a:ln w="28575">
            <a:solidFill>
              <a:schemeClr val="tx1"/>
            </a:solidFill>
            <a:round/>
            <a:headEnd/>
            <a:tailEnd type="triangle" w="med" len="med"/>
          </a:ln>
        </p:spPr>
        <p:txBody>
          <a:bodyPr/>
          <a:lstStyle/>
          <a:p>
            <a:endParaRPr lang="en-US"/>
          </a:p>
        </p:txBody>
      </p:sp>
      <p:sp>
        <p:nvSpPr>
          <p:cNvPr id="7180" name="Text Box 21"/>
          <p:cNvSpPr txBox="1">
            <a:spLocks noChangeArrowheads="1"/>
          </p:cNvSpPr>
          <p:nvPr/>
        </p:nvSpPr>
        <p:spPr bwMode="auto">
          <a:xfrm>
            <a:off x="2057400" y="3733800"/>
            <a:ext cx="987425" cy="461963"/>
          </a:xfrm>
          <a:prstGeom prst="rect">
            <a:avLst/>
          </a:prstGeom>
          <a:noFill/>
          <a:ln w="9525">
            <a:noFill/>
            <a:miter lim="800000"/>
            <a:headEnd/>
            <a:tailEnd/>
          </a:ln>
        </p:spPr>
        <p:txBody>
          <a:bodyPr wrap="none">
            <a:spAutoFit/>
          </a:bodyPr>
          <a:lstStyle/>
          <a:p>
            <a:r>
              <a:rPr lang="en-US">
                <a:solidFill>
                  <a:srgbClr val="008000"/>
                </a:solidFill>
                <a:latin typeface="Arial" charset="0"/>
                <a:cs typeface="Arial" charset="0"/>
              </a:rPr>
              <a:t>S</a:t>
            </a:r>
            <a:r>
              <a:rPr lang="en-US">
                <a:latin typeface="Arial" charset="0"/>
                <a:cs typeface="Arial" charset="0"/>
              </a:rPr>
              <a:t>,</a:t>
            </a:r>
            <a:r>
              <a:rPr lang="en-US">
                <a:solidFill>
                  <a:srgbClr val="FF3300"/>
                </a:solidFill>
                <a:latin typeface="Arial" charset="0"/>
                <a:cs typeface="Arial" charset="0"/>
              </a:rPr>
              <a:t>M</a:t>
            </a:r>
            <a:r>
              <a:rPr lang="en-US">
                <a:latin typeface="Arial" charset="0"/>
                <a:cs typeface="Arial" charset="0"/>
              </a:rPr>
              <a:t>,</a:t>
            </a:r>
            <a:r>
              <a:rPr lang="en-US">
                <a:solidFill>
                  <a:srgbClr val="3333CC"/>
                </a:solidFill>
                <a:latin typeface="Arial" charset="0"/>
                <a:cs typeface="Arial" charset="0"/>
              </a:rPr>
              <a:t>L</a:t>
            </a:r>
          </a:p>
        </p:txBody>
      </p:sp>
      <p:sp>
        <p:nvSpPr>
          <p:cNvPr id="7181" name="Text Box 22"/>
          <p:cNvSpPr txBox="1">
            <a:spLocks noChangeArrowheads="1"/>
          </p:cNvSpPr>
          <p:nvPr/>
        </p:nvSpPr>
        <p:spPr bwMode="auto">
          <a:xfrm>
            <a:off x="3473450" y="3733800"/>
            <a:ext cx="987425" cy="461963"/>
          </a:xfrm>
          <a:prstGeom prst="rect">
            <a:avLst/>
          </a:prstGeom>
          <a:noFill/>
          <a:ln w="9525">
            <a:noFill/>
            <a:miter lim="800000"/>
            <a:headEnd/>
            <a:tailEnd/>
          </a:ln>
        </p:spPr>
        <p:txBody>
          <a:bodyPr wrap="none">
            <a:spAutoFit/>
          </a:bodyPr>
          <a:lstStyle/>
          <a:p>
            <a:r>
              <a:rPr lang="en-US">
                <a:solidFill>
                  <a:srgbClr val="008000"/>
                </a:solidFill>
                <a:latin typeface="Arial" charset="0"/>
                <a:cs typeface="Arial" charset="0"/>
              </a:rPr>
              <a:t>S</a:t>
            </a:r>
            <a:r>
              <a:rPr lang="en-US">
                <a:latin typeface="Arial" charset="0"/>
                <a:cs typeface="Arial" charset="0"/>
              </a:rPr>
              <a:t>,</a:t>
            </a:r>
            <a:r>
              <a:rPr lang="en-US">
                <a:solidFill>
                  <a:srgbClr val="FF3300"/>
                </a:solidFill>
                <a:latin typeface="Arial" charset="0"/>
                <a:cs typeface="Arial" charset="0"/>
              </a:rPr>
              <a:t>M</a:t>
            </a:r>
            <a:r>
              <a:rPr lang="en-US">
                <a:latin typeface="Arial" charset="0"/>
                <a:cs typeface="Arial" charset="0"/>
              </a:rPr>
              <a:t>,</a:t>
            </a:r>
            <a:r>
              <a:rPr lang="en-US">
                <a:solidFill>
                  <a:srgbClr val="3333CC"/>
                </a:solidFill>
                <a:latin typeface="Arial" charset="0"/>
                <a:cs typeface="Arial" charset="0"/>
              </a:rPr>
              <a:t>L</a:t>
            </a:r>
          </a:p>
        </p:txBody>
      </p:sp>
      <p:sp>
        <p:nvSpPr>
          <p:cNvPr id="7182" name="Text Box 23"/>
          <p:cNvSpPr txBox="1">
            <a:spLocks noChangeArrowheads="1"/>
          </p:cNvSpPr>
          <p:nvPr/>
        </p:nvSpPr>
        <p:spPr bwMode="auto">
          <a:xfrm>
            <a:off x="4768850" y="3733800"/>
            <a:ext cx="987425" cy="461963"/>
          </a:xfrm>
          <a:prstGeom prst="rect">
            <a:avLst/>
          </a:prstGeom>
          <a:noFill/>
          <a:ln w="9525">
            <a:noFill/>
            <a:miter lim="800000"/>
            <a:headEnd/>
            <a:tailEnd/>
          </a:ln>
        </p:spPr>
        <p:txBody>
          <a:bodyPr wrap="none">
            <a:spAutoFit/>
          </a:bodyPr>
          <a:lstStyle/>
          <a:p>
            <a:r>
              <a:rPr lang="en-US">
                <a:solidFill>
                  <a:srgbClr val="008000"/>
                </a:solidFill>
                <a:latin typeface="Arial" charset="0"/>
                <a:cs typeface="Arial" charset="0"/>
              </a:rPr>
              <a:t>S</a:t>
            </a:r>
            <a:r>
              <a:rPr lang="en-US">
                <a:latin typeface="Arial" charset="0"/>
                <a:cs typeface="Arial" charset="0"/>
              </a:rPr>
              <a:t>,</a:t>
            </a:r>
            <a:r>
              <a:rPr lang="en-US">
                <a:solidFill>
                  <a:srgbClr val="FF3300"/>
                </a:solidFill>
                <a:latin typeface="Arial" charset="0"/>
                <a:cs typeface="Arial" charset="0"/>
              </a:rPr>
              <a:t>M</a:t>
            </a:r>
            <a:r>
              <a:rPr lang="en-US">
                <a:latin typeface="Arial" charset="0"/>
                <a:cs typeface="Arial" charset="0"/>
              </a:rPr>
              <a:t>,</a:t>
            </a:r>
            <a:r>
              <a:rPr lang="en-US">
                <a:solidFill>
                  <a:srgbClr val="3333CC"/>
                </a:solidFill>
                <a:latin typeface="Arial" charset="0"/>
                <a:cs typeface="Arial" charset="0"/>
              </a:rPr>
              <a:t>L</a:t>
            </a:r>
          </a:p>
        </p:txBody>
      </p:sp>
      <p:sp>
        <p:nvSpPr>
          <p:cNvPr id="7183" name="Line 25"/>
          <p:cNvSpPr>
            <a:spLocks noChangeShapeType="1"/>
          </p:cNvSpPr>
          <p:nvPr/>
        </p:nvSpPr>
        <p:spPr bwMode="auto">
          <a:xfrm>
            <a:off x="762000" y="3657600"/>
            <a:ext cx="0" cy="0"/>
          </a:xfrm>
          <a:prstGeom prst="line">
            <a:avLst/>
          </a:prstGeom>
          <a:noFill/>
          <a:ln w="9525">
            <a:solidFill>
              <a:schemeClr val="tx1"/>
            </a:solidFill>
            <a:round/>
            <a:headEnd/>
            <a:tailEnd/>
          </a:ln>
        </p:spPr>
        <p:txBody>
          <a:bodyPr/>
          <a:lstStyle/>
          <a:p>
            <a:endParaRPr lang="en-US"/>
          </a:p>
        </p:txBody>
      </p:sp>
      <p:sp>
        <p:nvSpPr>
          <p:cNvPr id="7184" name="Line 33"/>
          <p:cNvSpPr>
            <a:spLocks noChangeShapeType="1"/>
          </p:cNvSpPr>
          <p:nvPr/>
        </p:nvSpPr>
        <p:spPr bwMode="auto">
          <a:xfrm>
            <a:off x="6858000" y="3657600"/>
            <a:ext cx="0" cy="228600"/>
          </a:xfrm>
          <a:prstGeom prst="line">
            <a:avLst/>
          </a:prstGeom>
          <a:noFill/>
          <a:ln w="28575">
            <a:solidFill>
              <a:schemeClr val="tx1"/>
            </a:solidFill>
            <a:round/>
            <a:headEnd/>
            <a:tailEnd/>
          </a:ln>
        </p:spPr>
        <p:txBody>
          <a:bodyPr/>
          <a:lstStyle/>
          <a:p>
            <a:endParaRPr lang="en-US"/>
          </a:p>
        </p:txBody>
      </p:sp>
      <p:sp>
        <p:nvSpPr>
          <p:cNvPr id="7185" name="Line 34"/>
          <p:cNvSpPr>
            <a:spLocks noChangeShapeType="1"/>
          </p:cNvSpPr>
          <p:nvPr/>
        </p:nvSpPr>
        <p:spPr bwMode="auto">
          <a:xfrm>
            <a:off x="6781800" y="3733800"/>
            <a:ext cx="152400" cy="0"/>
          </a:xfrm>
          <a:prstGeom prst="line">
            <a:avLst/>
          </a:prstGeom>
          <a:noFill/>
          <a:ln w="28575">
            <a:solidFill>
              <a:schemeClr val="tx1"/>
            </a:solidFill>
            <a:round/>
            <a:headEnd/>
            <a:tailEnd/>
          </a:ln>
        </p:spPr>
        <p:txBody>
          <a:bodyPr/>
          <a:lstStyle/>
          <a:p>
            <a:endParaRPr lang="en-US"/>
          </a:p>
        </p:txBody>
      </p:sp>
      <p:sp>
        <p:nvSpPr>
          <p:cNvPr id="7186" name="Oval 16"/>
          <p:cNvSpPr>
            <a:spLocks noChangeArrowheads="1"/>
          </p:cNvSpPr>
          <p:nvPr/>
        </p:nvSpPr>
        <p:spPr bwMode="auto">
          <a:xfrm>
            <a:off x="1828800" y="1600200"/>
            <a:ext cx="762000" cy="7620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grpSp>
        <p:nvGrpSpPr>
          <p:cNvPr id="7187" name="Group 41"/>
          <p:cNvGrpSpPr>
            <a:grpSpLocks/>
          </p:cNvGrpSpPr>
          <p:nvPr/>
        </p:nvGrpSpPr>
        <p:grpSpPr bwMode="auto">
          <a:xfrm>
            <a:off x="2133600" y="2362200"/>
            <a:ext cx="152400" cy="228600"/>
            <a:chOff x="768" y="2400"/>
            <a:chExt cx="96" cy="144"/>
          </a:xfrm>
        </p:grpSpPr>
        <p:sp>
          <p:nvSpPr>
            <p:cNvPr id="7251" name="Line 42"/>
            <p:cNvSpPr>
              <a:spLocks noChangeShapeType="1"/>
            </p:cNvSpPr>
            <p:nvPr/>
          </p:nvSpPr>
          <p:spPr bwMode="auto">
            <a:xfrm>
              <a:off x="816" y="2400"/>
              <a:ext cx="0" cy="144"/>
            </a:xfrm>
            <a:prstGeom prst="line">
              <a:avLst/>
            </a:prstGeom>
            <a:noFill/>
            <a:ln w="28575">
              <a:solidFill>
                <a:schemeClr val="tx1"/>
              </a:solidFill>
              <a:round/>
              <a:headEnd/>
              <a:tailEnd/>
            </a:ln>
          </p:spPr>
          <p:txBody>
            <a:bodyPr/>
            <a:lstStyle/>
            <a:p>
              <a:endParaRPr lang="en-US"/>
            </a:p>
          </p:txBody>
        </p:sp>
        <p:sp>
          <p:nvSpPr>
            <p:cNvPr id="7252" name="Line 43"/>
            <p:cNvSpPr>
              <a:spLocks noChangeShapeType="1"/>
            </p:cNvSpPr>
            <p:nvPr/>
          </p:nvSpPr>
          <p:spPr bwMode="auto">
            <a:xfrm>
              <a:off x="768" y="2448"/>
              <a:ext cx="96" cy="0"/>
            </a:xfrm>
            <a:prstGeom prst="line">
              <a:avLst/>
            </a:prstGeom>
            <a:noFill/>
            <a:ln w="28575">
              <a:solidFill>
                <a:schemeClr val="tx1"/>
              </a:solidFill>
              <a:round/>
              <a:headEnd/>
              <a:tailEnd/>
            </a:ln>
          </p:spPr>
          <p:txBody>
            <a:bodyPr/>
            <a:lstStyle/>
            <a:p>
              <a:endParaRPr lang="en-US"/>
            </a:p>
          </p:txBody>
        </p:sp>
      </p:grpSp>
      <p:sp>
        <p:nvSpPr>
          <p:cNvPr id="7188" name="Oval 10"/>
          <p:cNvSpPr>
            <a:spLocks noChangeArrowheads="1"/>
          </p:cNvSpPr>
          <p:nvPr/>
        </p:nvSpPr>
        <p:spPr bwMode="auto">
          <a:xfrm>
            <a:off x="1905000" y="4419600"/>
            <a:ext cx="762000" cy="7620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grpSp>
        <p:nvGrpSpPr>
          <p:cNvPr id="7189" name="Group 47"/>
          <p:cNvGrpSpPr>
            <a:grpSpLocks/>
          </p:cNvGrpSpPr>
          <p:nvPr/>
        </p:nvGrpSpPr>
        <p:grpSpPr bwMode="auto">
          <a:xfrm>
            <a:off x="2209800" y="5181600"/>
            <a:ext cx="152400" cy="228600"/>
            <a:chOff x="768" y="2400"/>
            <a:chExt cx="96" cy="144"/>
          </a:xfrm>
        </p:grpSpPr>
        <p:sp>
          <p:nvSpPr>
            <p:cNvPr id="7249" name="Line 48"/>
            <p:cNvSpPr>
              <a:spLocks noChangeShapeType="1"/>
            </p:cNvSpPr>
            <p:nvPr/>
          </p:nvSpPr>
          <p:spPr bwMode="auto">
            <a:xfrm>
              <a:off x="816" y="2400"/>
              <a:ext cx="0" cy="144"/>
            </a:xfrm>
            <a:prstGeom prst="line">
              <a:avLst/>
            </a:prstGeom>
            <a:noFill/>
            <a:ln w="28575">
              <a:solidFill>
                <a:schemeClr val="tx1"/>
              </a:solidFill>
              <a:round/>
              <a:headEnd/>
              <a:tailEnd/>
            </a:ln>
          </p:spPr>
          <p:txBody>
            <a:bodyPr/>
            <a:lstStyle/>
            <a:p>
              <a:endParaRPr lang="en-US"/>
            </a:p>
          </p:txBody>
        </p:sp>
        <p:sp>
          <p:nvSpPr>
            <p:cNvPr id="7250" name="Line 49"/>
            <p:cNvSpPr>
              <a:spLocks noChangeShapeType="1"/>
            </p:cNvSpPr>
            <p:nvPr/>
          </p:nvSpPr>
          <p:spPr bwMode="auto">
            <a:xfrm>
              <a:off x="768" y="2448"/>
              <a:ext cx="96" cy="0"/>
            </a:xfrm>
            <a:prstGeom prst="line">
              <a:avLst/>
            </a:prstGeom>
            <a:noFill/>
            <a:ln w="28575">
              <a:solidFill>
                <a:schemeClr val="tx1"/>
              </a:solidFill>
              <a:round/>
              <a:headEnd/>
              <a:tailEnd/>
            </a:ln>
          </p:spPr>
          <p:txBody>
            <a:bodyPr/>
            <a:lstStyle/>
            <a:p>
              <a:endParaRPr lang="en-US"/>
            </a:p>
          </p:txBody>
        </p:sp>
      </p:grpSp>
      <p:sp>
        <p:nvSpPr>
          <p:cNvPr id="7190" name="Oval 9"/>
          <p:cNvSpPr>
            <a:spLocks noChangeArrowheads="1"/>
          </p:cNvSpPr>
          <p:nvPr/>
        </p:nvSpPr>
        <p:spPr bwMode="auto">
          <a:xfrm>
            <a:off x="3352800" y="4419600"/>
            <a:ext cx="762000" cy="7620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grpSp>
        <p:nvGrpSpPr>
          <p:cNvPr id="7191" name="Group 50"/>
          <p:cNvGrpSpPr>
            <a:grpSpLocks/>
          </p:cNvGrpSpPr>
          <p:nvPr/>
        </p:nvGrpSpPr>
        <p:grpSpPr bwMode="auto">
          <a:xfrm>
            <a:off x="3657600" y="5181600"/>
            <a:ext cx="152400" cy="228600"/>
            <a:chOff x="768" y="2400"/>
            <a:chExt cx="96" cy="144"/>
          </a:xfrm>
        </p:grpSpPr>
        <p:sp>
          <p:nvSpPr>
            <p:cNvPr id="7247" name="Line 51"/>
            <p:cNvSpPr>
              <a:spLocks noChangeShapeType="1"/>
            </p:cNvSpPr>
            <p:nvPr/>
          </p:nvSpPr>
          <p:spPr bwMode="auto">
            <a:xfrm>
              <a:off x="816" y="2400"/>
              <a:ext cx="0" cy="144"/>
            </a:xfrm>
            <a:prstGeom prst="line">
              <a:avLst/>
            </a:prstGeom>
            <a:noFill/>
            <a:ln w="28575">
              <a:solidFill>
                <a:schemeClr val="tx1"/>
              </a:solidFill>
              <a:round/>
              <a:headEnd/>
              <a:tailEnd/>
            </a:ln>
          </p:spPr>
          <p:txBody>
            <a:bodyPr/>
            <a:lstStyle/>
            <a:p>
              <a:endParaRPr lang="en-US"/>
            </a:p>
          </p:txBody>
        </p:sp>
        <p:sp>
          <p:nvSpPr>
            <p:cNvPr id="7248" name="Line 52"/>
            <p:cNvSpPr>
              <a:spLocks noChangeShapeType="1"/>
            </p:cNvSpPr>
            <p:nvPr/>
          </p:nvSpPr>
          <p:spPr bwMode="auto">
            <a:xfrm>
              <a:off x="768" y="2448"/>
              <a:ext cx="96" cy="0"/>
            </a:xfrm>
            <a:prstGeom prst="line">
              <a:avLst/>
            </a:prstGeom>
            <a:noFill/>
            <a:ln w="28575">
              <a:solidFill>
                <a:schemeClr val="tx1"/>
              </a:solidFill>
              <a:round/>
              <a:headEnd/>
              <a:tailEnd/>
            </a:ln>
          </p:spPr>
          <p:txBody>
            <a:bodyPr/>
            <a:lstStyle/>
            <a:p>
              <a:endParaRPr lang="en-US"/>
            </a:p>
          </p:txBody>
        </p:sp>
      </p:grpSp>
      <p:sp>
        <p:nvSpPr>
          <p:cNvPr id="7192" name="Oval 56"/>
          <p:cNvSpPr>
            <a:spLocks noChangeArrowheads="1"/>
          </p:cNvSpPr>
          <p:nvPr/>
        </p:nvSpPr>
        <p:spPr bwMode="auto">
          <a:xfrm>
            <a:off x="2133600" y="4343400"/>
            <a:ext cx="152400" cy="76200"/>
          </a:xfrm>
          <a:prstGeom prst="ellipse">
            <a:avLst/>
          </a:prstGeom>
          <a:solidFill>
            <a:srgbClr val="339966"/>
          </a:solidFill>
          <a:ln w="9525">
            <a:solidFill>
              <a:schemeClr val="tx1"/>
            </a:solidFill>
            <a:round/>
            <a:headEnd/>
            <a:tailEnd/>
          </a:ln>
        </p:spPr>
        <p:txBody>
          <a:bodyPr wrap="none" anchor="ctr"/>
          <a:lstStyle/>
          <a:p>
            <a:endParaRPr lang="en-US">
              <a:latin typeface="Arial" charset="0"/>
              <a:cs typeface="Arial" charset="0"/>
            </a:endParaRPr>
          </a:p>
        </p:txBody>
      </p:sp>
      <p:sp>
        <p:nvSpPr>
          <p:cNvPr id="7193" name="Oval 15"/>
          <p:cNvSpPr>
            <a:spLocks noChangeArrowheads="1"/>
          </p:cNvSpPr>
          <p:nvPr/>
        </p:nvSpPr>
        <p:spPr bwMode="auto">
          <a:xfrm>
            <a:off x="3429000" y="1600200"/>
            <a:ext cx="762000" cy="7620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grpSp>
        <p:nvGrpSpPr>
          <p:cNvPr id="7194" name="Group 44"/>
          <p:cNvGrpSpPr>
            <a:grpSpLocks/>
          </p:cNvGrpSpPr>
          <p:nvPr/>
        </p:nvGrpSpPr>
        <p:grpSpPr bwMode="auto">
          <a:xfrm>
            <a:off x="3733800" y="2362200"/>
            <a:ext cx="152400" cy="228600"/>
            <a:chOff x="768" y="2400"/>
            <a:chExt cx="96" cy="144"/>
          </a:xfrm>
        </p:grpSpPr>
        <p:sp>
          <p:nvSpPr>
            <p:cNvPr id="7245" name="Line 45"/>
            <p:cNvSpPr>
              <a:spLocks noChangeShapeType="1"/>
            </p:cNvSpPr>
            <p:nvPr/>
          </p:nvSpPr>
          <p:spPr bwMode="auto">
            <a:xfrm>
              <a:off x="816" y="2400"/>
              <a:ext cx="0" cy="144"/>
            </a:xfrm>
            <a:prstGeom prst="line">
              <a:avLst/>
            </a:prstGeom>
            <a:noFill/>
            <a:ln w="28575">
              <a:solidFill>
                <a:schemeClr val="tx1"/>
              </a:solidFill>
              <a:round/>
              <a:headEnd/>
              <a:tailEnd/>
            </a:ln>
          </p:spPr>
          <p:txBody>
            <a:bodyPr/>
            <a:lstStyle/>
            <a:p>
              <a:endParaRPr lang="en-US"/>
            </a:p>
          </p:txBody>
        </p:sp>
        <p:sp>
          <p:nvSpPr>
            <p:cNvPr id="7246" name="Line 46"/>
            <p:cNvSpPr>
              <a:spLocks noChangeShapeType="1"/>
            </p:cNvSpPr>
            <p:nvPr/>
          </p:nvSpPr>
          <p:spPr bwMode="auto">
            <a:xfrm>
              <a:off x="768" y="2448"/>
              <a:ext cx="96" cy="0"/>
            </a:xfrm>
            <a:prstGeom prst="line">
              <a:avLst/>
            </a:prstGeom>
            <a:noFill/>
            <a:ln w="28575">
              <a:solidFill>
                <a:schemeClr val="tx1"/>
              </a:solidFill>
              <a:round/>
              <a:headEnd/>
              <a:tailEnd/>
            </a:ln>
          </p:spPr>
          <p:txBody>
            <a:bodyPr/>
            <a:lstStyle/>
            <a:p>
              <a:endParaRPr lang="en-US"/>
            </a:p>
          </p:txBody>
        </p:sp>
      </p:grpSp>
      <p:sp>
        <p:nvSpPr>
          <p:cNvPr id="7195" name="Oval 58"/>
          <p:cNvSpPr>
            <a:spLocks noChangeArrowheads="1"/>
          </p:cNvSpPr>
          <p:nvPr/>
        </p:nvSpPr>
        <p:spPr bwMode="auto">
          <a:xfrm>
            <a:off x="3810000" y="15240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196" name="Oval 59"/>
          <p:cNvSpPr>
            <a:spLocks noChangeArrowheads="1"/>
          </p:cNvSpPr>
          <p:nvPr/>
        </p:nvSpPr>
        <p:spPr bwMode="auto">
          <a:xfrm>
            <a:off x="3657600" y="15240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197" name="Oval 13"/>
          <p:cNvSpPr>
            <a:spLocks noChangeArrowheads="1"/>
          </p:cNvSpPr>
          <p:nvPr/>
        </p:nvSpPr>
        <p:spPr bwMode="auto">
          <a:xfrm>
            <a:off x="5105400" y="1600200"/>
            <a:ext cx="762000" cy="7620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grpSp>
        <p:nvGrpSpPr>
          <p:cNvPr id="7198" name="Group 35"/>
          <p:cNvGrpSpPr>
            <a:grpSpLocks/>
          </p:cNvGrpSpPr>
          <p:nvPr/>
        </p:nvGrpSpPr>
        <p:grpSpPr bwMode="auto">
          <a:xfrm>
            <a:off x="5410200" y="2362200"/>
            <a:ext cx="152400" cy="228600"/>
            <a:chOff x="768" y="2400"/>
            <a:chExt cx="96" cy="144"/>
          </a:xfrm>
        </p:grpSpPr>
        <p:sp>
          <p:nvSpPr>
            <p:cNvPr id="7243" name="Line 36"/>
            <p:cNvSpPr>
              <a:spLocks noChangeShapeType="1"/>
            </p:cNvSpPr>
            <p:nvPr/>
          </p:nvSpPr>
          <p:spPr bwMode="auto">
            <a:xfrm>
              <a:off x="816" y="2400"/>
              <a:ext cx="0" cy="144"/>
            </a:xfrm>
            <a:prstGeom prst="line">
              <a:avLst/>
            </a:prstGeom>
            <a:noFill/>
            <a:ln w="28575">
              <a:solidFill>
                <a:schemeClr val="tx1"/>
              </a:solidFill>
              <a:round/>
              <a:headEnd/>
              <a:tailEnd/>
            </a:ln>
          </p:spPr>
          <p:txBody>
            <a:bodyPr/>
            <a:lstStyle/>
            <a:p>
              <a:endParaRPr lang="en-US"/>
            </a:p>
          </p:txBody>
        </p:sp>
        <p:sp>
          <p:nvSpPr>
            <p:cNvPr id="7244" name="Line 37"/>
            <p:cNvSpPr>
              <a:spLocks noChangeShapeType="1"/>
            </p:cNvSpPr>
            <p:nvPr/>
          </p:nvSpPr>
          <p:spPr bwMode="auto">
            <a:xfrm>
              <a:off x="768" y="2448"/>
              <a:ext cx="96" cy="0"/>
            </a:xfrm>
            <a:prstGeom prst="line">
              <a:avLst/>
            </a:prstGeom>
            <a:noFill/>
            <a:ln w="28575">
              <a:solidFill>
                <a:schemeClr val="tx1"/>
              </a:solidFill>
              <a:round/>
              <a:headEnd/>
              <a:tailEnd/>
            </a:ln>
          </p:spPr>
          <p:txBody>
            <a:bodyPr/>
            <a:lstStyle/>
            <a:p>
              <a:endParaRPr lang="en-US"/>
            </a:p>
          </p:txBody>
        </p:sp>
      </p:grpSp>
      <p:sp>
        <p:nvSpPr>
          <p:cNvPr id="7199" name="Oval 60"/>
          <p:cNvSpPr>
            <a:spLocks noChangeArrowheads="1"/>
          </p:cNvSpPr>
          <p:nvPr/>
        </p:nvSpPr>
        <p:spPr bwMode="auto">
          <a:xfrm>
            <a:off x="5257800" y="15240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00" name="Oval 61"/>
          <p:cNvSpPr>
            <a:spLocks noChangeArrowheads="1"/>
          </p:cNvSpPr>
          <p:nvPr/>
        </p:nvSpPr>
        <p:spPr bwMode="auto">
          <a:xfrm>
            <a:off x="5638800" y="16002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01" name="Oval 62"/>
          <p:cNvSpPr>
            <a:spLocks noChangeArrowheads="1"/>
          </p:cNvSpPr>
          <p:nvPr/>
        </p:nvSpPr>
        <p:spPr bwMode="auto">
          <a:xfrm>
            <a:off x="5562600" y="15240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02" name="Oval 63"/>
          <p:cNvSpPr>
            <a:spLocks noChangeArrowheads="1"/>
          </p:cNvSpPr>
          <p:nvPr/>
        </p:nvSpPr>
        <p:spPr bwMode="auto">
          <a:xfrm>
            <a:off x="5410200" y="15240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03" name="Line 52"/>
          <p:cNvSpPr>
            <a:spLocks noChangeShapeType="1"/>
          </p:cNvSpPr>
          <p:nvPr/>
        </p:nvSpPr>
        <p:spPr bwMode="auto">
          <a:xfrm>
            <a:off x="5257800" y="5029200"/>
            <a:ext cx="152400" cy="0"/>
          </a:xfrm>
          <a:prstGeom prst="line">
            <a:avLst/>
          </a:prstGeom>
          <a:noFill/>
          <a:ln w="28575">
            <a:solidFill>
              <a:schemeClr val="tx1"/>
            </a:solidFill>
            <a:round/>
            <a:headEnd/>
            <a:tailEnd/>
          </a:ln>
        </p:spPr>
        <p:txBody>
          <a:bodyPr/>
          <a:lstStyle/>
          <a:p>
            <a:endParaRPr lang="en-US"/>
          </a:p>
        </p:txBody>
      </p:sp>
      <p:sp>
        <p:nvSpPr>
          <p:cNvPr id="7204" name="Line 43"/>
          <p:cNvSpPr>
            <a:spLocks noChangeShapeType="1"/>
          </p:cNvSpPr>
          <p:nvPr/>
        </p:nvSpPr>
        <p:spPr bwMode="auto">
          <a:xfrm>
            <a:off x="609600" y="3733800"/>
            <a:ext cx="152400" cy="0"/>
          </a:xfrm>
          <a:prstGeom prst="line">
            <a:avLst/>
          </a:prstGeom>
          <a:noFill/>
          <a:ln w="28575">
            <a:solidFill>
              <a:schemeClr val="tx1"/>
            </a:solidFill>
            <a:round/>
            <a:headEnd/>
            <a:tailEnd/>
          </a:ln>
        </p:spPr>
        <p:txBody>
          <a:bodyPr/>
          <a:lstStyle/>
          <a:p>
            <a:endParaRPr lang="en-US"/>
          </a:p>
        </p:txBody>
      </p:sp>
      <p:sp>
        <p:nvSpPr>
          <p:cNvPr id="7205" name="Oval 16"/>
          <p:cNvSpPr>
            <a:spLocks noChangeArrowheads="1"/>
          </p:cNvSpPr>
          <p:nvPr/>
        </p:nvSpPr>
        <p:spPr bwMode="auto">
          <a:xfrm>
            <a:off x="4953000" y="4419600"/>
            <a:ext cx="762000" cy="762000"/>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grpSp>
        <p:nvGrpSpPr>
          <p:cNvPr id="7206" name="Group 41"/>
          <p:cNvGrpSpPr>
            <a:grpSpLocks/>
          </p:cNvGrpSpPr>
          <p:nvPr/>
        </p:nvGrpSpPr>
        <p:grpSpPr bwMode="auto">
          <a:xfrm>
            <a:off x="4038600" y="5181600"/>
            <a:ext cx="1295400" cy="228600"/>
            <a:chOff x="768" y="2400"/>
            <a:chExt cx="1294632" cy="144"/>
          </a:xfrm>
        </p:grpSpPr>
        <p:sp>
          <p:nvSpPr>
            <p:cNvPr id="7241" name="Line 42"/>
            <p:cNvSpPr>
              <a:spLocks noChangeShapeType="1"/>
            </p:cNvSpPr>
            <p:nvPr/>
          </p:nvSpPr>
          <p:spPr bwMode="auto">
            <a:xfrm>
              <a:off x="1295400" y="2400"/>
              <a:ext cx="0" cy="144"/>
            </a:xfrm>
            <a:prstGeom prst="line">
              <a:avLst/>
            </a:prstGeom>
            <a:noFill/>
            <a:ln w="28575">
              <a:solidFill>
                <a:schemeClr val="tx1"/>
              </a:solidFill>
              <a:round/>
              <a:headEnd/>
              <a:tailEnd/>
            </a:ln>
          </p:spPr>
          <p:txBody>
            <a:bodyPr/>
            <a:lstStyle/>
            <a:p>
              <a:endParaRPr lang="en-US"/>
            </a:p>
          </p:txBody>
        </p:sp>
        <p:sp>
          <p:nvSpPr>
            <p:cNvPr id="7242" name="Line 43"/>
            <p:cNvSpPr>
              <a:spLocks noChangeShapeType="1"/>
            </p:cNvSpPr>
            <p:nvPr/>
          </p:nvSpPr>
          <p:spPr bwMode="auto">
            <a:xfrm>
              <a:off x="768" y="2448"/>
              <a:ext cx="96" cy="0"/>
            </a:xfrm>
            <a:prstGeom prst="line">
              <a:avLst/>
            </a:prstGeom>
            <a:noFill/>
            <a:ln w="28575">
              <a:solidFill>
                <a:schemeClr val="tx1"/>
              </a:solidFill>
              <a:round/>
              <a:headEnd/>
              <a:tailEnd/>
            </a:ln>
          </p:spPr>
          <p:txBody>
            <a:bodyPr/>
            <a:lstStyle/>
            <a:p>
              <a:endParaRPr lang="en-US"/>
            </a:p>
          </p:txBody>
        </p:sp>
      </p:grpSp>
      <p:cxnSp>
        <p:nvCxnSpPr>
          <p:cNvPr id="7207" name="Straight Connector 64"/>
          <p:cNvCxnSpPr>
            <a:cxnSpLocks noChangeShapeType="1"/>
          </p:cNvCxnSpPr>
          <p:nvPr/>
        </p:nvCxnSpPr>
        <p:spPr bwMode="auto">
          <a:xfrm>
            <a:off x="5257800" y="5257800"/>
            <a:ext cx="152400" cy="1588"/>
          </a:xfrm>
          <a:prstGeom prst="line">
            <a:avLst/>
          </a:prstGeom>
          <a:noFill/>
          <a:ln w="9525" algn="ctr">
            <a:solidFill>
              <a:schemeClr val="tx1"/>
            </a:solidFill>
            <a:round/>
            <a:headEnd/>
            <a:tailEnd/>
          </a:ln>
        </p:spPr>
      </p:cxnSp>
      <p:pic>
        <p:nvPicPr>
          <p:cNvPr id="7208" name="Picture 3" descr="DSCN4010"/>
          <p:cNvPicPr>
            <a:picLocks noChangeAspect="1" noChangeArrowheads="1"/>
          </p:cNvPicPr>
          <p:nvPr/>
        </p:nvPicPr>
        <p:blipFill>
          <a:blip r:embed="rId3" cstate="print"/>
          <a:srcRect l="26984" t="32422" r="35458" b="11906"/>
          <a:stretch>
            <a:fillRect/>
          </a:stretch>
        </p:blipFill>
        <p:spPr bwMode="auto">
          <a:xfrm>
            <a:off x="6854825" y="609600"/>
            <a:ext cx="2289175" cy="2209800"/>
          </a:xfrm>
          <a:prstGeom prst="rect">
            <a:avLst/>
          </a:prstGeom>
          <a:noFill/>
          <a:ln w="9525">
            <a:noFill/>
            <a:miter lim="800000"/>
            <a:headEnd/>
            <a:tailEnd/>
          </a:ln>
        </p:spPr>
      </p:pic>
      <p:sp>
        <p:nvSpPr>
          <p:cNvPr id="7209" name="Rectangle 64"/>
          <p:cNvSpPr>
            <a:spLocks noChangeArrowheads="1"/>
          </p:cNvSpPr>
          <p:nvPr/>
        </p:nvSpPr>
        <p:spPr bwMode="auto">
          <a:xfrm>
            <a:off x="0" y="5473700"/>
            <a:ext cx="8839200" cy="1260475"/>
          </a:xfrm>
          <a:prstGeom prst="rect">
            <a:avLst/>
          </a:prstGeom>
          <a:noFill/>
          <a:ln w="9525">
            <a:noFill/>
            <a:miter lim="800000"/>
            <a:headEnd/>
            <a:tailEnd/>
          </a:ln>
        </p:spPr>
        <p:txBody>
          <a:bodyPr>
            <a:spAutoFit/>
          </a:bodyPr>
          <a:lstStyle/>
          <a:p>
            <a:pPr marL="457200" indent="-457200"/>
            <a:r>
              <a:rPr lang="en-US" sz="2800">
                <a:latin typeface="Arial" charset="0"/>
                <a:cs typeface="Arial" charset="0"/>
              </a:rPr>
              <a:t>Hummingbirds are agents of selection on </a:t>
            </a:r>
            <a:r>
              <a:rPr lang="en-US" sz="2800" i="1">
                <a:latin typeface="Arial" charset="0"/>
                <a:cs typeface="Arial" charset="0"/>
              </a:rPr>
              <a:t>S. virginica</a:t>
            </a:r>
            <a:r>
              <a:rPr lang="en-US" sz="2800">
                <a:latin typeface="Arial" charset="0"/>
                <a:cs typeface="Arial" charset="0"/>
              </a:rPr>
              <a:t>:</a:t>
            </a:r>
          </a:p>
          <a:p>
            <a:pPr marL="457200" indent="-457200"/>
            <a:r>
              <a:rPr lang="en-US" sz="2800">
                <a:latin typeface="Arial" charset="0"/>
                <a:cs typeface="Arial" charset="0"/>
              </a:rPr>
              <a:t>-Corolla tube length (++ MRS), p &lt; 0.0001</a:t>
            </a:r>
          </a:p>
          <a:p>
            <a:pPr marL="457200" indent="-457200" algn="r"/>
            <a:r>
              <a:rPr lang="en-US" sz="2000" i="1">
                <a:latin typeface="Arial" charset="0"/>
                <a:cs typeface="Arial" charset="0"/>
              </a:rPr>
              <a:t>Dudash et al. 2011 AJB</a:t>
            </a:r>
            <a:endParaRPr lang="en-US" sz="2800" i="1">
              <a:latin typeface="Arial" charset="0"/>
              <a:cs typeface="Arial" charset="0"/>
            </a:endParaRPr>
          </a:p>
        </p:txBody>
      </p:sp>
      <p:sp>
        <p:nvSpPr>
          <p:cNvPr id="7210" name="Oval 60"/>
          <p:cNvSpPr>
            <a:spLocks noChangeArrowheads="1"/>
          </p:cNvSpPr>
          <p:nvPr/>
        </p:nvSpPr>
        <p:spPr bwMode="auto">
          <a:xfrm>
            <a:off x="2133600" y="15240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1" name="Oval 60"/>
          <p:cNvSpPr>
            <a:spLocks noChangeArrowheads="1"/>
          </p:cNvSpPr>
          <p:nvPr/>
        </p:nvSpPr>
        <p:spPr bwMode="auto">
          <a:xfrm>
            <a:off x="2362200" y="16002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2" name="Oval 60"/>
          <p:cNvSpPr>
            <a:spLocks noChangeArrowheads="1"/>
          </p:cNvSpPr>
          <p:nvPr/>
        </p:nvSpPr>
        <p:spPr bwMode="auto">
          <a:xfrm>
            <a:off x="2286000" y="15240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3" name="Oval 60"/>
          <p:cNvSpPr>
            <a:spLocks noChangeArrowheads="1"/>
          </p:cNvSpPr>
          <p:nvPr/>
        </p:nvSpPr>
        <p:spPr bwMode="auto">
          <a:xfrm>
            <a:off x="685800" y="28194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4" name="Oval 60"/>
          <p:cNvSpPr>
            <a:spLocks noChangeArrowheads="1"/>
          </p:cNvSpPr>
          <p:nvPr/>
        </p:nvSpPr>
        <p:spPr bwMode="auto">
          <a:xfrm>
            <a:off x="2590800" y="44958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5" name="Oval 60"/>
          <p:cNvSpPr>
            <a:spLocks noChangeArrowheads="1"/>
          </p:cNvSpPr>
          <p:nvPr/>
        </p:nvSpPr>
        <p:spPr bwMode="auto">
          <a:xfrm>
            <a:off x="3962400" y="44196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6" name="Oval 60"/>
          <p:cNvSpPr>
            <a:spLocks noChangeArrowheads="1"/>
          </p:cNvSpPr>
          <p:nvPr/>
        </p:nvSpPr>
        <p:spPr bwMode="auto">
          <a:xfrm>
            <a:off x="5486400" y="44196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7" name="Oval 60"/>
          <p:cNvSpPr>
            <a:spLocks noChangeArrowheads="1"/>
          </p:cNvSpPr>
          <p:nvPr/>
        </p:nvSpPr>
        <p:spPr bwMode="auto">
          <a:xfrm>
            <a:off x="5486400" y="43434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8" name="Oval 60"/>
          <p:cNvSpPr>
            <a:spLocks noChangeArrowheads="1"/>
          </p:cNvSpPr>
          <p:nvPr/>
        </p:nvSpPr>
        <p:spPr bwMode="auto">
          <a:xfrm>
            <a:off x="5257800" y="43434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19" name="Oval 59"/>
          <p:cNvSpPr>
            <a:spLocks noChangeArrowheads="1"/>
          </p:cNvSpPr>
          <p:nvPr/>
        </p:nvSpPr>
        <p:spPr bwMode="auto">
          <a:xfrm>
            <a:off x="2057400" y="15240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220" name="Oval 59"/>
          <p:cNvSpPr>
            <a:spLocks noChangeArrowheads="1"/>
          </p:cNvSpPr>
          <p:nvPr/>
        </p:nvSpPr>
        <p:spPr bwMode="auto">
          <a:xfrm>
            <a:off x="2438400" y="44196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221" name="Oval 59"/>
          <p:cNvSpPr>
            <a:spLocks noChangeArrowheads="1"/>
          </p:cNvSpPr>
          <p:nvPr/>
        </p:nvSpPr>
        <p:spPr bwMode="auto">
          <a:xfrm>
            <a:off x="914400" y="28956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222" name="Oval 59"/>
          <p:cNvSpPr>
            <a:spLocks noChangeArrowheads="1"/>
          </p:cNvSpPr>
          <p:nvPr/>
        </p:nvSpPr>
        <p:spPr bwMode="auto">
          <a:xfrm>
            <a:off x="3810000" y="43434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223" name="Oval 59"/>
          <p:cNvSpPr>
            <a:spLocks noChangeArrowheads="1"/>
          </p:cNvSpPr>
          <p:nvPr/>
        </p:nvSpPr>
        <p:spPr bwMode="auto">
          <a:xfrm>
            <a:off x="5105400" y="43434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224" name="Oval 59"/>
          <p:cNvSpPr>
            <a:spLocks noChangeArrowheads="1"/>
          </p:cNvSpPr>
          <p:nvPr/>
        </p:nvSpPr>
        <p:spPr bwMode="auto">
          <a:xfrm>
            <a:off x="3505200" y="15240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225" name="Oval 59"/>
          <p:cNvSpPr>
            <a:spLocks noChangeArrowheads="1"/>
          </p:cNvSpPr>
          <p:nvPr/>
        </p:nvSpPr>
        <p:spPr bwMode="auto">
          <a:xfrm>
            <a:off x="4038600" y="45720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226" name="Oval 59"/>
          <p:cNvSpPr>
            <a:spLocks noChangeArrowheads="1"/>
          </p:cNvSpPr>
          <p:nvPr/>
        </p:nvSpPr>
        <p:spPr bwMode="auto">
          <a:xfrm>
            <a:off x="6477000" y="2895600"/>
            <a:ext cx="152400" cy="76200"/>
          </a:xfrm>
          <a:prstGeom prst="ellipse">
            <a:avLst/>
          </a:prstGeom>
          <a:solidFill>
            <a:srgbClr val="FF3300"/>
          </a:solidFill>
          <a:ln w="9525">
            <a:solidFill>
              <a:schemeClr val="tx1"/>
            </a:solidFill>
            <a:round/>
            <a:headEnd/>
            <a:tailEnd/>
          </a:ln>
        </p:spPr>
        <p:txBody>
          <a:bodyPr wrap="none" anchor="ctr"/>
          <a:lstStyle/>
          <a:p>
            <a:endParaRPr lang="en-US">
              <a:latin typeface="Arial" charset="0"/>
              <a:cs typeface="Arial" charset="0"/>
            </a:endParaRPr>
          </a:p>
        </p:txBody>
      </p:sp>
      <p:sp>
        <p:nvSpPr>
          <p:cNvPr id="7227" name="Oval 60"/>
          <p:cNvSpPr>
            <a:spLocks noChangeArrowheads="1"/>
          </p:cNvSpPr>
          <p:nvPr/>
        </p:nvSpPr>
        <p:spPr bwMode="auto">
          <a:xfrm>
            <a:off x="5410200" y="16764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28" name="Oval 60"/>
          <p:cNvSpPr>
            <a:spLocks noChangeArrowheads="1"/>
          </p:cNvSpPr>
          <p:nvPr/>
        </p:nvSpPr>
        <p:spPr bwMode="auto">
          <a:xfrm>
            <a:off x="4876800" y="44196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29" name="Oval 60"/>
          <p:cNvSpPr>
            <a:spLocks noChangeArrowheads="1"/>
          </p:cNvSpPr>
          <p:nvPr/>
        </p:nvSpPr>
        <p:spPr bwMode="auto">
          <a:xfrm>
            <a:off x="2667000" y="48006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0" name="Oval 60"/>
          <p:cNvSpPr>
            <a:spLocks noChangeArrowheads="1"/>
          </p:cNvSpPr>
          <p:nvPr/>
        </p:nvSpPr>
        <p:spPr bwMode="auto">
          <a:xfrm>
            <a:off x="533400" y="28194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1" name="Oval 60"/>
          <p:cNvSpPr>
            <a:spLocks noChangeArrowheads="1"/>
          </p:cNvSpPr>
          <p:nvPr/>
        </p:nvSpPr>
        <p:spPr bwMode="auto">
          <a:xfrm>
            <a:off x="990600" y="31242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2" name="Oval 60"/>
          <p:cNvSpPr>
            <a:spLocks noChangeArrowheads="1"/>
          </p:cNvSpPr>
          <p:nvPr/>
        </p:nvSpPr>
        <p:spPr bwMode="auto">
          <a:xfrm>
            <a:off x="6400800" y="29718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3" name="Oval 60"/>
          <p:cNvSpPr>
            <a:spLocks noChangeArrowheads="1"/>
          </p:cNvSpPr>
          <p:nvPr/>
        </p:nvSpPr>
        <p:spPr bwMode="auto">
          <a:xfrm>
            <a:off x="6629400" y="28194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4" name="Oval 56"/>
          <p:cNvSpPr>
            <a:spLocks noChangeArrowheads="1"/>
          </p:cNvSpPr>
          <p:nvPr/>
        </p:nvSpPr>
        <p:spPr bwMode="auto">
          <a:xfrm>
            <a:off x="3352800" y="1676400"/>
            <a:ext cx="152400" cy="76200"/>
          </a:xfrm>
          <a:prstGeom prst="ellipse">
            <a:avLst/>
          </a:prstGeom>
          <a:solidFill>
            <a:srgbClr val="339966"/>
          </a:solidFill>
          <a:ln w="9525">
            <a:solidFill>
              <a:schemeClr val="tx1"/>
            </a:solidFill>
            <a:round/>
            <a:headEnd/>
            <a:tailEnd/>
          </a:ln>
        </p:spPr>
        <p:txBody>
          <a:bodyPr wrap="none" anchor="ctr"/>
          <a:lstStyle/>
          <a:p>
            <a:endParaRPr lang="en-US">
              <a:latin typeface="Arial" charset="0"/>
              <a:cs typeface="Arial" charset="0"/>
            </a:endParaRPr>
          </a:p>
        </p:txBody>
      </p:sp>
      <p:sp>
        <p:nvSpPr>
          <p:cNvPr id="7235" name="Oval 61"/>
          <p:cNvSpPr>
            <a:spLocks noChangeArrowheads="1"/>
          </p:cNvSpPr>
          <p:nvPr/>
        </p:nvSpPr>
        <p:spPr bwMode="auto">
          <a:xfrm>
            <a:off x="4114800" y="16764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6" name="Oval 61"/>
          <p:cNvSpPr>
            <a:spLocks noChangeArrowheads="1"/>
          </p:cNvSpPr>
          <p:nvPr/>
        </p:nvSpPr>
        <p:spPr bwMode="auto">
          <a:xfrm>
            <a:off x="4038600" y="15240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7" name="Oval 63"/>
          <p:cNvSpPr>
            <a:spLocks noChangeArrowheads="1"/>
          </p:cNvSpPr>
          <p:nvPr/>
        </p:nvSpPr>
        <p:spPr bwMode="auto">
          <a:xfrm>
            <a:off x="4191000" y="18288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8" name="Oval 63"/>
          <p:cNvSpPr>
            <a:spLocks noChangeArrowheads="1"/>
          </p:cNvSpPr>
          <p:nvPr/>
        </p:nvSpPr>
        <p:spPr bwMode="auto">
          <a:xfrm>
            <a:off x="4114800" y="48006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39" name="Oval 63"/>
          <p:cNvSpPr>
            <a:spLocks noChangeArrowheads="1"/>
          </p:cNvSpPr>
          <p:nvPr/>
        </p:nvSpPr>
        <p:spPr bwMode="auto">
          <a:xfrm>
            <a:off x="3276600" y="18288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
        <p:nvSpPr>
          <p:cNvPr id="7240" name="Oval 63"/>
          <p:cNvSpPr>
            <a:spLocks noChangeArrowheads="1"/>
          </p:cNvSpPr>
          <p:nvPr/>
        </p:nvSpPr>
        <p:spPr bwMode="auto">
          <a:xfrm>
            <a:off x="3429000" y="4343400"/>
            <a:ext cx="152400" cy="76200"/>
          </a:xfrm>
          <a:prstGeom prst="ellipse">
            <a:avLst/>
          </a:prstGeom>
          <a:solidFill>
            <a:srgbClr val="3333CC"/>
          </a:solidFill>
          <a:ln w="9525">
            <a:solidFill>
              <a:schemeClr val="tx1"/>
            </a:solidFill>
            <a:round/>
            <a:headEnd/>
            <a:tailEnd/>
          </a:ln>
        </p:spPr>
        <p:txBody>
          <a:bodyPr wrap="none" anchor="ctr"/>
          <a:lstStyle/>
          <a:p>
            <a:endParaRPr lang="en-US">
              <a:latin typeface="Arial" charset="0"/>
              <a:cs typeface="Arial" charset="0"/>
            </a:endParaRPr>
          </a:p>
        </p:txBody>
      </p:sp>
    </p:spTree>
  </p:cSld>
  <p:clrMapOvr>
    <a:masterClrMapping/>
  </p:clrMapOvr>
  <p:transition advTm="4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_F05"/>
          <p:cNvPicPr>
            <a:picLocks noChangeAspect="1" noChangeArrowheads="1"/>
          </p:cNvPicPr>
          <p:nvPr/>
        </p:nvPicPr>
        <p:blipFill>
          <a:blip r:embed="rId3" cstate="print"/>
          <a:srcRect/>
          <a:stretch>
            <a:fillRect/>
          </a:stretch>
        </p:blipFill>
        <p:spPr bwMode="auto">
          <a:xfrm>
            <a:off x="304800" y="1384300"/>
            <a:ext cx="8531225" cy="4087813"/>
          </a:xfrm>
          <a:prstGeom prst="rect">
            <a:avLst/>
          </a:prstGeom>
          <a:noFill/>
          <a:ln w="9525">
            <a:noFill/>
            <a:miter lim="800000"/>
            <a:headEnd/>
            <a:tailEnd/>
          </a:ln>
        </p:spPr>
      </p:pic>
      <p:sp>
        <p:nvSpPr>
          <p:cNvPr id="8195" name="Text Box 3"/>
          <p:cNvSpPr txBox="1">
            <a:spLocks noChangeArrowheads="1"/>
          </p:cNvSpPr>
          <p:nvPr/>
        </p:nvSpPr>
        <p:spPr bwMode="auto">
          <a:xfrm>
            <a:off x="441325" y="193675"/>
            <a:ext cx="8361363" cy="523875"/>
          </a:xfrm>
          <a:prstGeom prst="rect">
            <a:avLst/>
          </a:prstGeom>
          <a:noFill/>
          <a:ln w="9525">
            <a:noFill/>
            <a:miter lim="800000"/>
            <a:headEnd/>
            <a:tailEnd/>
          </a:ln>
        </p:spPr>
        <p:txBody>
          <a:bodyPr wrap="none">
            <a:spAutoFit/>
          </a:bodyPr>
          <a:lstStyle/>
          <a:p>
            <a:r>
              <a:rPr lang="en-US" sz="2800">
                <a:latin typeface="Arial" charset="0"/>
                <a:cs typeface="Arial" charset="0"/>
              </a:rPr>
              <a:t>Fly that mimics its own predator, the jumping spider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_F06"/>
          <p:cNvPicPr>
            <a:picLocks noChangeAspect="1" noChangeArrowheads="1"/>
          </p:cNvPicPr>
          <p:nvPr/>
        </p:nvPicPr>
        <p:blipFill>
          <a:blip r:embed="rId3" cstate="print"/>
          <a:srcRect/>
          <a:stretch>
            <a:fillRect/>
          </a:stretch>
        </p:blipFill>
        <p:spPr bwMode="auto">
          <a:xfrm>
            <a:off x="304800" y="279400"/>
            <a:ext cx="8531225" cy="630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_F07"/>
          <p:cNvPicPr>
            <a:picLocks noChangeAspect="1" noChangeArrowheads="1"/>
          </p:cNvPicPr>
          <p:nvPr/>
        </p:nvPicPr>
        <p:blipFill>
          <a:blip r:embed="rId3" cstate="print"/>
          <a:srcRect/>
          <a:stretch>
            <a:fillRect/>
          </a:stretch>
        </p:blipFill>
        <p:spPr bwMode="auto">
          <a:xfrm>
            <a:off x="1244600" y="228600"/>
            <a:ext cx="6659563" cy="6399213"/>
          </a:xfrm>
          <a:prstGeom prst="rect">
            <a:avLst/>
          </a:prstGeom>
          <a:noFill/>
          <a:ln w="9525">
            <a:noFill/>
            <a:miter lim="800000"/>
            <a:headEnd/>
            <a:tailEnd/>
          </a:ln>
        </p:spPr>
      </p:pic>
      <p:sp>
        <p:nvSpPr>
          <p:cNvPr id="3" name="TextBox 2"/>
          <p:cNvSpPr txBox="1"/>
          <p:nvPr/>
        </p:nvSpPr>
        <p:spPr>
          <a:xfrm>
            <a:off x="0" y="6324600"/>
            <a:ext cx="9259888" cy="454025"/>
          </a:xfrm>
          <a:prstGeom prst="rect">
            <a:avLst/>
          </a:prstGeom>
          <a:solidFill>
            <a:schemeClr val="bg1"/>
          </a:solidFill>
        </p:spPr>
        <p:txBody>
          <a:bodyPr wrap="none">
            <a:spAutoFit/>
          </a:bodyPr>
          <a:lstStyle/>
          <a:p>
            <a:pPr>
              <a:defRPr/>
            </a:pPr>
            <a:r>
              <a:rPr lang="en-US" sz="2350" b="1" dirty="0">
                <a:latin typeface="Arial" pitchFamily="34" charset="0"/>
                <a:cs typeface="Arial" pitchFamily="34" charset="0"/>
              </a:rPr>
              <a:t>No effect of treatments on the behavior of OTHER PREDATORS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993</TotalTime>
  <Words>1751</Words>
  <Application>Microsoft Office PowerPoint</Application>
  <PresentationFormat>On-screen Show (4:3)</PresentationFormat>
  <Paragraphs>188</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Times</vt:lpstr>
      <vt:lpstr>Arial</vt:lpstr>
      <vt:lpstr>Verdana</vt:lpstr>
      <vt:lpstr>Wingdings</vt:lpstr>
      <vt:lpstr>Arial Unicode MS</vt:lpstr>
      <vt:lpstr>Lucida Sans Unicode</vt:lpstr>
      <vt:lpstr>Blank Presentation</vt:lpstr>
      <vt:lpstr>Slide 1</vt:lpstr>
      <vt:lpstr>Slide 2</vt:lpstr>
      <vt:lpstr>Slide 3</vt:lpstr>
      <vt:lpstr>Slide 4</vt:lpstr>
      <vt:lpstr>Slide 5</vt:lpstr>
      <vt:lpstr>Selection on corolla tube length via male reproductive success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Felsenstein Revisited</vt:lpstr>
      <vt:lpstr>Slide 21</vt:lpstr>
      <vt:lpstr>Slide 22</vt:lpstr>
      <vt:lpstr>Slide 23</vt:lpstr>
      <vt:lpstr>Slide 24</vt:lpstr>
      <vt:lpstr>Slide 25</vt:lpstr>
      <vt:lpstr>Slide 26</vt:lpstr>
      <vt:lpstr>Slide 27</vt:lpstr>
      <vt:lpstr>Slide 28</vt:lpstr>
      <vt:lpstr>Slide 29</vt:lpstr>
      <vt:lpstr>VI. Conclusions How to test for an adaptation</vt:lpstr>
    </vt:vector>
  </TitlesOfParts>
  <Manager>Sumanas, Inc.</Manager>
  <Company>Pearson Prentice Hall,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Analysis 4/e</dc:title>
  <dc:creator>Freeman/Herron</dc:creator>
  <cp:lastModifiedBy>cfenster</cp:lastModifiedBy>
  <cp:revision>106</cp:revision>
  <dcterms:created xsi:type="dcterms:W3CDTF">2002-12-24T01:08:46Z</dcterms:created>
  <dcterms:modified xsi:type="dcterms:W3CDTF">2013-11-05T15:38:17Z</dcterms:modified>
</cp:coreProperties>
</file>